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8" r:id="rId2"/>
    <p:sldId id="257" r:id="rId3"/>
    <p:sldId id="265" r:id="rId4"/>
    <p:sldId id="266" r:id="rId5"/>
    <p:sldId id="259" r:id="rId6"/>
    <p:sldId id="262" r:id="rId7"/>
    <p:sldId id="263" r:id="rId8"/>
  </p:sldIdLst>
  <p:sldSz cx="9144000" cy="6858000" type="screen4x3"/>
  <p:notesSz cx="6784975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2" autoAdjust="0"/>
  </p:normalViewPr>
  <p:slideViewPr>
    <p:cSldViewPr>
      <p:cViewPr varScale="1">
        <p:scale>
          <a:sx n="108" d="100"/>
          <a:sy n="108" d="100"/>
        </p:scale>
        <p:origin x="170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Субвенции и иные межбюджетные трансферты</c:v>
                </c:pt>
              </c:strCache>
            </c:strRef>
          </c:tx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2,3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8B-47C9-9406-A8FC7838BE2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9 месяцев 2019 года</c:v>
                </c:pt>
                <c:pt idx="1">
                  <c:v>9 месяцев 2020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5.0999999999999996</c:v>
                </c:pt>
                <c:pt idx="1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7C-4073-8752-6BF2BDD4A67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9 месяцев 2019 года</c:v>
                </c:pt>
                <c:pt idx="1">
                  <c:v>9 месяцев 2020 года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58</c:v>
                </c:pt>
                <c:pt idx="1">
                  <c:v>64.2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7C-4073-8752-6BF2BDD4A67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9 месяцев 2019 года</c:v>
                </c:pt>
                <c:pt idx="1">
                  <c:v>9 месяцев 2020 года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4.3</c:v>
                </c:pt>
                <c:pt idx="1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7C-4073-8752-6BF2BDD4A67D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29,6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8CB-4DC3-BBED-7235EA6DCC2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9 месяцев 2019 года</c:v>
                </c:pt>
                <c:pt idx="1">
                  <c:v>9 месяцев 2020 года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32.6</c:v>
                </c:pt>
                <c:pt idx="1">
                  <c:v>29.6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7C-4073-8752-6BF2BDD4A6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9682560"/>
        <c:axId val="155876672"/>
        <c:axId val="0"/>
      </c:bar3DChart>
      <c:catAx>
        <c:axId val="239682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5876672"/>
        <c:crossesAt val="0"/>
        <c:auto val="1"/>
        <c:lblAlgn val="ctr"/>
        <c:lblOffset val="100"/>
        <c:noMultiLvlLbl val="0"/>
      </c:catAx>
      <c:valAx>
        <c:axId val="155876672"/>
        <c:scaling>
          <c:orientation val="minMax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23968256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7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9 месяцев 2019 года</c:v>
                </c:pt>
                <c:pt idx="1">
                  <c:v>9 месяцев 2020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5550.4</c:v>
                </c:pt>
                <c:pt idx="1">
                  <c:v>5414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16-4CAA-A357-4AE8E5BE5B5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199528672427337E-2"/>
                  <c:y val="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A94-45B3-9C8B-651323137F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7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9 месяцев 2019 года</c:v>
                </c:pt>
                <c:pt idx="1">
                  <c:v>9 месяцев 2020 года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737.6</c:v>
                </c:pt>
                <c:pt idx="1">
                  <c:v>720.5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16-4CAA-A357-4AE8E5BE5B5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13747054202671E-2"/>
                  <c:y val="5.612065321788976E-3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/>
                      <a:t>9879,2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C16-4CAA-A357-4AE8E5BE5B53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3C16-4CAA-A357-4AE8E5BE5B5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9 месяцев 2019 года</c:v>
                </c:pt>
                <c:pt idx="1">
                  <c:v>9 месяцев 2020 года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9879.2000000000007</c:v>
                </c:pt>
                <c:pt idx="1">
                  <c:v>11719.6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C16-4CAA-A357-4AE8E5BE5B5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Субвенции и иные межбюджетные трансферты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3.7706205813040065E-2"/>
                  <c:y val="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C16-4CAA-A357-4AE8E5BE5B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7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9 месяцев 2019 года</c:v>
                </c:pt>
                <c:pt idx="1">
                  <c:v>9 месяцев 2020 года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870.2</c:v>
                </c:pt>
                <c:pt idx="1">
                  <c:v>412.4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C16-4CAA-A357-4AE8E5BE5B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8380544"/>
        <c:axId val="169650432"/>
        <c:axId val="0"/>
      </c:bar3DChart>
      <c:catAx>
        <c:axId val="198380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9650432"/>
        <c:crosses val="autoZero"/>
        <c:auto val="1"/>
        <c:lblAlgn val="ctr"/>
        <c:lblOffset val="100"/>
        <c:noMultiLvlLbl val="0"/>
      </c:catAx>
      <c:valAx>
        <c:axId val="169650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838054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2020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квартал 2020</c:v>
                </c:pt>
              </c:strCache>
            </c:strRef>
          </c:tx>
          <c:explosion val="23"/>
          <c:dLbls>
            <c:dLbl>
              <c:idx val="0"/>
              <c:layout>
                <c:manualLayout>
                  <c:x val="-0.17784371980676328"/>
                  <c:y val="-1.4472222222222221E-2"/>
                </c:manualLayout>
              </c:layout>
              <c:tx>
                <c:rich>
                  <a:bodyPr/>
                  <a:lstStyle/>
                  <a:p>
                    <a:fld id="{804EB5E2-69BB-4EF9-B039-3DA4FEA44F20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 45,2%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970-48E6-A7B2-649BCA6B4AB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dirty="0"/>
                      <a:t>Налоги на собственность 10,2%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0B3-451F-ADA1-EDB1C3E07D7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2D67BFE4-9AA0-4E08-B5A7-A545761C50E6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 22,5%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970-48E6-A7B2-649BCA6B4AB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4E145BE-748B-4137-86D4-D1F3D44EA823}" type="CATEGORYNAME">
                      <a:rPr lang="ru-RU" smtClean="0"/>
                      <a:pPr/>
                      <a:t>[ИМЯ КАТЕГОРИИ]</a:t>
                    </a:fld>
                    <a:r>
                      <a:rPr lang="ru-RU" dirty="0"/>
                      <a:t> 11,8%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993F-4C56-962E-9456D866125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ru-RU" dirty="0"/>
                      <a:t>Другие налоги от выручки от реализации товаров</a:t>
                    </a:r>
                    <a:r>
                      <a:rPr lang="ru-RU" baseline="0" dirty="0"/>
                      <a:t> (работ, услуг 8,8</a:t>
                    </a:r>
                    <a:r>
                      <a:rPr lang="ru-RU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0B3-451F-ADA1-EDB1C3E07D7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24378B70-3E6B-442D-A891-D1F3AC5FD6A1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 1,5%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2D1A-463D-9C16-059122BE0A9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1" i="0" baseline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6"/>
                <c:pt idx="0">
                  <c:v>Подоходный налог</c:v>
                </c:pt>
                <c:pt idx="1">
                  <c:v>Налоги на собственность</c:v>
                </c:pt>
                <c:pt idx="2">
                  <c:v>НДС</c:v>
                </c:pt>
                <c:pt idx="3">
                  <c:v>Неналоговые доходы</c:v>
                </c:pt>
                <c:pt idx="4">
                  <c:v>Другие налоги от выручки от реализации товаров (работ, услуг)</c:v>
                </c:pt>
                <c:pt idx="5">
                  <c:v>Прочие  налоговые доходы</c:v>
                </c:pt>
              </c:strCache>
            </c:strRef>
          </c:cat>
          <c:val>
            <c:numRef>
              <c:f>Лист1!$B$2:$B$8</c:f>
              <c:numCache>
                <c:formatCode>0.00%</c:formatCode>
                <c:ptCount val="7"/>
                <c:pt idx="0">
                  <c:v>0.441</c:v>
                </c:pt>
                <c:pt idx="1">
                  <c:v>8.3000000000000004E-2</c:v>
                </c:pt>
                <c:pt idx="2">
                  <c:v>0.23200000000000001</c:v>
                </c:pt>
                <c:pt idx="3">
                  <c:v>0.14199999999999999</c:v>
                </c:pt>
                <c:pt idx="4">
                  <c:v>7.2999999999999995E-2</c:v>
                </c:pt>
                <c:pt idx="5" formatCode="0.0%">
                  <c:v>8.0000000000000002E-3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B3-451F-ADA1-EDB1C3E07D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  2019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04106280193237E-2"/>
          <c:y val="0.23241345029239768"/>
          <c:w val="0.80751207729468599"/>
          <c:h val="0.6693771929824561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квартал 2019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9011352657004832"/>
                  <c:y val="8.3146198830409357E-2"/>
                </c:manualLayout>
              </c:layout>
              <c:tx>
                <c:rich>
                  <a:bodyPr/>
                  <a:lstStyle/>
                  <a:p>
                    <a:fld id="{E15682AB-DFDB-42FA-973A-B35B55657E04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40,7%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AAA-4709-8710-58F815CB7C85}"/>
                </c:ext>
              </c:extLst>
            </c:dLbl>
            <c:dLbl>
              <c:idx val="1"/>
              <c:layout>
                <c:manualLayout>
                  <c:x val="-0.14316328502415454"/>
                  <c:y val="-0.2027795321637428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Налоги на собственность
10,6 %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12F-4C3D-B6F2-6C4AF9B6D82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5D6C947-57D8-4F36-8688-547EC05F026D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20,7%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AAA-4709-8710-58F815CB7C8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C45D6C81-A37F-4ACA-9957-5CB7D2D999CB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11,7%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5AAA-4709-8710-58F815CB7C8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ru-RU" dirty="0"/>
                      <a:t>Другие</a:t>
                    </a:r>
                    <a:r>
                      <a:rPr lang="ru-RU" baseline="0" dirty="0"/>
                      <a:t> налоги от выручки от реализации товаров (работ, услуг)</a:t>
                    </a:r>
                    <a:r>
                      <a:rPr lang="ru-RU" dirty="0"/>
                      <a:t> 
8,2%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2F-4C3D-B6F2-6C4AF9B6D822}"/>
                </c:ext>
              </c:extLst>
            </c:dLbl>
            <c:dLbl>
              <c:idx val="5"/>
              <c:layout>
                <c:manualLayout>
                  <c:x val="-9.4227053140096613E-4"/>
                  <c:y val="-4.0808479532163745E-2"/>
                </c:manualLayout>
              </c:layout>
              <c:tx>
                <c:rich>
                  <a:bodyPr/>
                  <a:lstStyle/>
                  <a:p>
                    <a:fld id="{B34C80CB-1F76-49E9-8E79-0698AA454D58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8,1%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812F-4C3D-B6F2-6C4AF9B6D822}"/>
                </c:ext>
              </c:extLst>
            </c:dLbl>
            <c:dLbl>
              <c:idx val="6"/>
              <c:layout>
                <c:manualLayout>
                  <c:x val="0.16336280193236716"/>
                  <c:y val="-5.2412280701754389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2F-4C3D-B6F2-6C4AF9B6D82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1" i="0" baseline="0"/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6"/>
                <c:pt idx="0">
                  <c:v>Подоходный налог</c:v>
                </c:pt>
                <c:pt idx="1">
                  <c:v>Налоги на собственность</c:v>
                </c:pt>
                <c:pt idx="2">
                  <c:v>НДС</c:v>
                </c:pt>
                <c:pt idx="3">
                  <c:v>Неналоговые доходы</c:v>
                </c:pt>
                <c:pt idx="4">
                  <c:v>Другие налоги от выручки от реализации товаров (работ, услуг)</c:v>
                </c:pt>
                <c:pt idx="5">
                  <c:v>Прочие  налоговые доходы</c:v>
                </c:pt>
              </c:strCache>
            </c:strRef>
          </c:cat>
          <c:val>
            <c:numRef>
              <c:f>Лист1!$B$2:$B$8</c:f>
              <c:numCache>
                <c:formatCode>0.00%</c:formatCode>
                <c:ptCount val="7"/>
                <c:pt idx="0">
                  <c:v>0.4</c:v>
                </c:pt>
                <c:pt idx="1">
                  <c:v>0.10100000000000001</c:v>
                </c:pt>
                <c:pt idx="2">
                  <c:v>0.219</c:v>
                </c:pt>
                <c:pt idx="3" formatCode="0.0%">
                  <c:v>0.157</c:v>
                </c:pt>
                <c:pt idx="4">
                  <c:v>7.2999999999999995E-2</c:v>
                </c:pt>
                <c:pt idx="5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12F-4C3D-B6F2-6C4AF9B6D8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1">
                <a:latin typeface="Times New Roman" pitchFamily="18" charset="0"/>
                <a:cs typeface="Times New Roman" pitchFamily="18" charset="0"/>
              </a:defRPr>
            </a:pPr>
            <a:r>
              <a:rPr lang="ru-RU" sz="1000" b="1" dirty="0" err="1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6.4069942049449699E-2"/>
          <c:y val="6.1808930952116432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879402288634597"/>
          <c:y val="1.3640891752768211E-2"/>
          <c:w val="0.70455472896173932"/>
          <c:h val="0.945229099780448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30"/>
          <c:dLbls>
            <c:dLbl>
              <c:idx val="0"/>
              <c:layout>
                <c:manualLayout>
                  <c:x val="-9.3815309829306179E-2"/>
                  <c:y val="-7.88769094649912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11-45F0-B2DB-EBCE8F159C0A}"/>
                </c:ext>
              </c:extLst>
            </c:dLbl>
            <c:dLbl>
              <c:idx val="1"/>
              <c:layout>
                <c:manualLayout>
                  <c:x val="0.24262608641774847"/>
                  <c:y val="1.5620059309649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11-45F0-B2DB-EBCE8F159C0A}"/>
                </c:ext>
              </c:extLst>
            </c:dLbl>
            <c:dLbl>
              <c:idx val="2"/>
              <c:layout>
                <c:manualLayout>
                  <c:x val="-3.7914288349512527E-2"/>
                  <c:y val="-2.2354604317011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311-45F0-B2DB-EBCE8F159C0A}"/>
                </c:ext>
              </c:extLst>
            </c:dLbl>
            <c:dLbl>
              <c:idx val="3"/>
              <c:layout>
                <c:manualLayout>
                  <c:x val="-5.0585665212825814E-2"/>
                  <c:y val="-6.1508940080869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11-45F0-B2DB-EBCE8F159C0A}"/>
                </c:ext>
              </c:extLst>
            </c:dLbl>
            <c:dLbl>
              <c:idx val="4"/>
              <c:layout>
                <c:manualLayout>
                  <c:x val="-9.2787629331507974E-3"/>
                  <c:y val="-6.1575470720012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311-45F0-B2DB-EBCE8F159C0A}"/>
                </c:ext>
              </c:extLst>
            </c:dLbl>
            <c:dLbl>
              <c:idx val="5"/>
              <c:layout>
                <c:manualLayout>
                  <c:x val="8.097733764348769E-2"/>
                  <c:y val="-6.4365140295698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311-45F0-B2DB-EBCE8F159C0A}"/>
                </c:ext>
              </c:extLst>
            </c:dLbl>
            <c:dLbl>
              <c:idx val="6"/>
              <c:layout>
                <c:manualLayout>
                  <c:x val="0.14219493774196029"/>
                  <c:y val="-4.694937741960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311-45F0-B2DB-EBCE8F159C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Жилищно-коммунальные услуги и жилищное строительство</c:v>
                </c:pt>
                <c:pt idx="3">
                  <c:v>Социальная политика</c:v>
                </c:pt>
                <c:pt idx="4">
                  <c:v>Физическая культура, спорт, СМИ</c:v>
                </c:pt>
                <c:pt idx="5">
                  <c:v>Национальная экономика</c:v>
                </c:pt>
                <c:pt idx="6">
                  <c:v>Расходы по другим разделам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7666</c:v>
                </c:pt>
                <c:pt idx="1">
                  <c:v>3895</c:v>
                </c:pt>
                <c:pt idx="2">
                  <c:v>1473.4</c:v>
                </c:pt>
                <c:pt idx="3">
                  <c:v>1115.4000000000001</c:v>
                </c:pt>
                <c:pt idx="4">
                  <c:v>1144.9000000000001</c:v>
                </c:pt>
                <c:pt idx="5">
                  <c:v>680.6</c:v>
                </c:pt>
                <c:pt idx="6">
                  <c:v>2154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311-45F0-B2DB-EBCE8F159C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2.995867335495218E-2"/>
          <c:y val="0.62156605616132488"/>
          <c:w val="0.96338588641666079"/>
          <c:h val="0.36968968952637143"/>
        </c:manualLayout>
      </c:layout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746565686220542"/>
          <c:y val="2.4449193145206088E-2"/>
          <c:w val="0.86583278286451737"/>
          <c:h val="0.542796420392607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 9 месяцев 2020 года</c:v>
                </c:pt>
                <c:pt idx="1">
                  <c:v>за 9 месяцев 2019 года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0.42299999999999999</c:v>
                </c:pt>
                <c:pt idx="1">
                  <c:v>0.44500000000000001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7A-47E7-9A26-99AE2891127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Здравоохранение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846731132681332E-2"/>
                  <c:y val="-4.29282472937458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7A-47E7-9A26-99AE2891127C}"/>
                </c:ext>
              </c:extLst>
            </c:dLbl>
            <c:dLbl>
              <c:idx val="1"/>
              <c:layout>
                <c:manualLayout>
                  <c:x val="3.155638941387303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37A-47E7-9A26-99AE289112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 9 месяцев 2020 года</c:v>
                </c:pt>
                <c:pt idx="1">
                  <c:v>за 9 месяцев 2019 года</c:v>
                </c:pt>
              </c:strCache>
            </c:strRef>
          </c:cat>
          <c:val>
            <c:numRef>
              <c:f>Лист1!$C$2:$C$3</c:f>
              <c:numCache>
                <c:formatCode>0.0%</c:formatCode>
                <c:ptCount val="2"/>
                <c:pt idx="0">
                  <c:v>0.215</c:v>
                </c:pt>
                <c:pt idx="1">
                  <c:v>0.19800000000000001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37A-47E7-9A26-99AE2891127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Жилищно-коммунальные услуги и жилищное строительство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137072851489629E-2"/>
                  <c:y val="6.43923709406187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37A-47E7-9A26-99AE2891127C}"/>
                </c:ext>
              </c:extLst>
            </c:dLbl>
            <c:dLbl>
              <c:idx val="1"/>
              <c:layout>
                <c:manualLayout>
                  <c:x val="1.9419316562383406E-2"/>
                  <c:y val="2.79033607409347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37A-47E7-9A26-99AE289112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 9 месяцев 2020 года</c:v>
                </c:pt>
                <c:pt idx="1">
                  <c:v>за 9 месяцев 2019 года</c:v>
                </c:pt>
              </c:strCache>
            </c:strRef>
          </c:cat>
          <c:val>
            <c:numRef>
              <c:f>Лист1!$D$2:$D$3</c:f>
              <c:numCache>
                <c:formatCode>0.0%</c:formatCode>
                <c:ptCount val="2"/>
                <c:pt idx="0">
                  <c:v>8.1000000000000003E-2</c:v>
                </c:pt>
                <c:pt idx="1">
                  <c:v>0.10199999999999999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37A-47E7-9A26-99AE2891127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419316562383406E-2"/>
                  <c:y val="2.79033607409347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37A-47E7-9A26-99AE2891127C}"/>
                </c:ext>
              </c:extLst>
            </c:dLbl>
            <c:dLbl>
              <c:idx val="1"/>
              <c:layout>
                <c:manualLayout>
                  <c:x val="1.4564487421787555E-2"/>
                  <c:y val="4.29282472937458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37A-47E7-9A26-99AE289112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 9 месяцев 2020 года</c:v>
                </c:pt>
                <c:pt idx="1">
                  <c:v>за 9 месяцев 2019 года</c:v>
                </c:pt>
              </c:strCache>
            </c:strRef>
          </c:cat>
          <c:val>
            <c:numRef>
              <c:f>Лист1!$E$2:$E$3</c:f>
              <c:numCache>
                <c:formatCode>0.0%</c:formatCode>
                <c:ptCount val="2"/>
                <c:pt idx="0">
                  <c:v>6.0999999999999999E-2</c:v>
                </c:pt>
                <c:pt idx="1">
                  <c:v>5.8999999999999997E-2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37A-47E7-9A26-99AE2891127C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Физическая культура, спорт, СМИ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28224371089382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37A-47E7-9A26-99AE2891127C}"/>
                </c:ext>
              </c:extLst>
            </c:dLbl>
            <c:dLbl>
              <c:idx val="1"/>
              <c:layout>
                <c:manualLayout>
                  <c:x val="2.1846539997675798E-2"/>
                  <c:y val="3.8635422564371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37A-47E7-9A26-99AE289112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 9 месяцев 2020 года</c:v>
                </c:pt>
                <c:pt idx="1">
                  <c:v>за 9 месяцев 2019 года</c:v>
                </c:pt>
              </c:strCache>
            </c:strRef>
          </c:cat>
          <c:val>
            <c:numRef>
              <c:f>Лист1!$F$2:$F$3</c:f>
              <c:numCache>
                <c:formatCode>0.0%</c:formatCode>
                <c:ptCount val="2"/>
                <c:pt idx="0">
                  <c:v>6.3E-2</c:v>
                </c:pt>
                <c:pt idx="1">
                  <c:v>6.2E-2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37A-47E7-9A26-99AE2891127C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846731132681332E-2"/>
                  <c:y val="2.1464123646872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37A-47E7-9A26-99AE2891127C}"/>
                </c:ext>
              </c:extLst>
            </c:dLbl>
            <c:dLbl>
              <c:idx val="1"/>
              <c:layout>
                <c:manualLayout>
                  <c:x val="1.9419316562383406E-2"/>
                  <c:y val="2.5756948376247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37A-47E7-9A26-99AE289112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 9 месяцев 2020 года</c:v>
                </c:pt>
                <c:pt idx="1">
                  <c:v>за 9 месяцев 2019 года</c:v>
                </c:pt>
              </c:strCache>
            </c:strRef>
          </c:cat>
          <c:val>
            <c:numRef>
              <c:f>Лист1!$G$2:$G$3</c:f>
              <c:numCache>
                <c:formatCode>0.0%</c:formatCode>
                <c:ptCount val="2"/>
                <c:pt idx="0">
                  <c:v>3.6999999999999998E-2</c:v>
                </c:pt>
                <c:pt idx="1">
                  <c:v>3.6999999999999998E-2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137A-47E7-9A26-99AE2891127C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Расходы по другим разделам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9128974843575111E-2"/>
                  <c:y val="2.3610536011560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37A-47E7-9A26-99AE2891127C}"/>
                </c:ext>
              </c:extLst>
            </c:dLbl>
            <c:dLbl>
              <c:idx val="1"/>
              <c:layout>
                <c:manualLayout>
                  <c:x val="4.6120876835660594E-2"/>
                  <c:y val="4.29282472937458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37A-47E7-9A26-99AE289112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 9 месяцев 2020 года</c:v>
                </c:pt>
                <c:pt idx="1">
                  <c:v>за 9 месяцев 2019 года</c:v>
                </c:pt>
              </c:strCache>
            </c:strRef>
          </c:cat>
          <c:val>
            <c:numRef>
              <c:f>Лист1!$H$2:$H$3</c:f>
              <c:numCache>
                <c:formatCode>0.0%</c:formatCode>
                <c:ptCount val="2"/>
                <c:pt idx="0">
                  <c:v>0.11899999999999999</c:v>
                </c:pt>
                <c:pt idx="1">
                  <c:v>9.7000000000000003E-2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137A-47E7-9A26-99AE289112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5638528"/>
        <c:axId val="238184128"/>
        <c:axId val="0"/>
      </c:bar3DChart>
      <c:catAx>
        <c:axId val="55638528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38184128"/>
        <c:crosses val="autoZero"/>
        <c:auto val="1"/>
        <c:lblAlgn val="ctr"/>
        <c:lblOffset val="100"/>
        <c:noMultiLvlLbl val="0"/>
      </c:catAx>
      <c:valAx>
        <c:axId val="238184128"/>
        <c:scaling>
          <c:orientation val="minMax"/>
          <c:max val="0.5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56385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1669120840137735E-2"/>
          <c:y val="0.62356541064924753"/>
          <c:w val="0.83803334311944566"/>
          <c:h val="0.36468999552126552"/>
        </c:manualLayout>
      </c:layout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1">
                <a:latin typeface="Times New Roman" pitchFamily="18" charset="0"/>
                <a:cs typeface="Times New Roman" pitchFamily="18" charset="0"/>
              </a:defRPr>
            </a:pPr>
            <a:r>
              <a:rPr lang="ru-RU" sz="1000" b="1" dirty="0" err="1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7.0483330135035507E-2"/>
          <c:y val="2.9276813720099763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167999698839707"/>
          <c:y val="2.8873834399629622E-2"/>
          <c:w val="0.61140692221937021"/>
          <c:h val="0.8100749344464743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7"/>
          <c:dLbls>
            <c:dLbl>
              <c:idx val="0"/>
              <c:layout>
                <c:manualLayout>
                  <c:x val="-3.9340440593836679E-2"/>
                  <c:y val="0.123242339142786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A7C-4630-A6B6-7C6ACF78906A}"/>
                </c:ext>
              </c:extLst>
            </c:dLbl>
            <c:dLbl>
              <c:idx val="1"/>
              <c:layout>
                <c:manualLayout>
                  <c:x val="-4.6146387775095693E-2"/>
                  <c:y val="4.983881514675674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A7C-4630-A6B6-7C6ACF78906A}"/>
                </c:ext>
              </c:extLst>
            </c:dLbl>
            <c:dLbl>
              <c:idx val="2"/>
              <c:layout>
                <c:manualLayout>
                  <c:x val="2.0389607766262887E-2"/>
                  <c:y val="1.7045798671717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A7C-4630-A6B6-7C6ACF78906A}"/>
                </c:ext>
              </c:extLst>
            </c:dLbl>
            <c:dLbl>
              <c:idx val="3"/>
              <c:layout>
                <c:manualLayout>
                  <c:x val="4.8027262351933346E-3"/>
                  <c:y val="-7.18753389740903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A7C-4630-A6B6-7C6ACF78906A}"/>
                </c:ext>
              </c:extLst>
            </c:dLbl>
            <c:dLbl>
              <c:idx val="4"/>
              <c:layout>
                <c:manualLayout>
                  <c:x val="4.902485582410035E-2"/>
                  <c:y val="-1.811836829806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A7C-4630-A6B6-7C6ACF78906A}"/>
                </c:ext>
              </c:extLst>
            </c:dLbl>
            <c:dLbl>
              <c:idx val="5"/>
              <c:layout>
                <c:manualLayout>
                  <c:x val="8.097733764348769E-2"/>
                  <c:y val="-6.4365140295698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A7C-4630-A6B6-7C6ACF78906A}"/>
                </c:ext>
              </c:extLst>
            </c:dLbl>
            <c:dLbl>
              <c:idx val="6"/>
              <c:layout>
                <c:manualLayout>
                  <c:x val="8.7927506262744995E-2"/>
                  <c:y val="-3.112143793488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A7C-4630-A6B6-7C6ACF7890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Оплата труда</c:v>
                </c:pt>
                <c:pt idx="1">
                  <c:v>Лекарственные средства, продукты питания, оплата коммунальных услуг, трансферты населению</c:v>
                </c:pt>
                <c:pt idx="2">
                  <c:v>Субсидии</c:v>
                </c:pt>
                <c:pt idx="3">
                  <c:v>Капитальные расходы</c:v>
                </c:pt>
                <c:pt idx="4">
                  <c:v>Иные расходы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12971.5</c:v>
                </c:pt>
                <c:pt idx="1">
                  <c:v>2500.1999999999998</c:v>
                </c:pt>
                <c:pt idx="2">
                  <c:v>1142.5</c:v>
                </c:pt>
                <c:pt idx="3">
                  <c:v>529.9</c:v>
                </c:pt>
                <c:pt idx="4">
                  <c:v>985.2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A7C-4630-A6B6-7C6ACF7890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4.535974423411173E-2"/>
          <c:y val="0.63216405165443312"/>
          <c:w val="0.90838110899555236"/>
          <c:h val="0.36131733564484964"/>
        </c:manualLayout>
      </c:layout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972478251864126"/>
          <c:y val="2.659557027810406E-2"/>
          <c:w val="0.86583278286451737"/>
          <c:h val="0.5277715338397964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Оплата труда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8441836681856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C0C-4E33-AFEB-8491CEB9067D}"/>
                </c:ext>
              </c:extLst>
            </c:dLbl>
            <c:dLbl>
              <c:idx val="1"/>
              <c:layout>
                <c:manualLayout>
                  <c:x val="7.706510200911350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C0C-4E33-AFEB-8491CEB906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 9 месяцев 2020 года</c:v>
                </c:pt>
                <c:pt idx="1">
                  <c:v>за 9 месяцев 2019 года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0.71499999999999997</c:v>
                </c:pt>
                <c:pt idx="1">
                  <c:v>0.67600000000000005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0C-4E33-AFEB-8491CEB9067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Лекарственные средства, продукты питания, оплата коммунальных услуг, трансферты населению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275346934548468E-2"/>
                  <c:y val="2.14641236468729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C0C-4E33-AFEB-8491CEB9067D}"/>
                </c:ext>
              </c:extLst>
            </c:dLbl>
            <c:dLbl>
              <c:idx val="1"/>
              <c:layout>
                <c:manualLayout>
                  <c:x val="2.0550693869096935E-2"/>
                  <c:y val="-2.14641236468729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C0C-4E33-AFEB-8491CEB906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 9 месяцев 2020 года</c:v>
                </c:pt>
                <c:pt idx="1">
                  <c:v>за 9 месяцев 2019 года</c:v>
                </c:pt>
              </c:strCache>
            </c:strRef>
          </c:cat>
          <c:val>
            <c:numRef>
              <c:f>Лист1!$C$2:$C$3</c:f>
              <c:numCache>
                <c:formatCode>0.0%</c:formatCode>
                <c:ptCount val="2"/>
                <c:pt idx="0">
                  <c:v>0.13900000000000001</c:v>
                </c:pt>
                <c:pt idx="1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C0C-4E33-AFEB-8491CEB9067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119530602734053E-2"/>
                  <c:y val="6.43923709406187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C0C-4E33-AFEB-8491CEB9067D}"/>
                </c:ext>
              </c:extLst>
            </c:dLbl>
            <c:dLbl>
              <c:idx val="1"/>
              <c:layout>
                <c:manualLayout>
                  <c:x val="1.027514466393952E-2"/>
                  <c:y val="1.2878474188123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C0C-4E33-AFEB-8491CEB906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 9 месяцев 2020 года</c:v>
                </c:pt>
                <c:pt idx="1">
                  <c:v>за 9 месяцев 2019 года</c:v>
                </c:pt>
              </c:strCache>
            </c:strRef>
          </c:cat>
          <c:val>
            <c:numRef>
              <c:f>Лист1!$D$2:$D$3</c:f>
              <c:numCache>
                <c:formatCode>0.0%</c:formatCode>
                <c:ptCount val="2"/>
                <c:pt idx="0">
                  <c:v>6.3E-2</c:v>
                </c:pt>
                <c:pt idx="1">
                  <c:v>5.6000000000000001E-2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C0C-4E33-AFEB-8491CEB9067D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Капитальные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5963714270919635E-2"/>
                  <c:y val="-6.43923709406187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C0C-4E33-AFEB-8491CEB9067D}"/>
                </c:ext>
              </c:extLst>
            </c:dLbl>
            <c:dLbl>
              <c:idx val="1"/>
              <c:layout>
                <c:manualLayout>
                  <c:x val="2.3119328332125103E-2"/>
                  <c:y val="6.43923709406187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C0C-4E33-AFEB-8491CEB906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 9 месяцев 2020 года</c:v>
                </c:pt>
                <c:pt idx="1">
                  <c:v>за 9 месяцев 2019 года</c:v>
                </c:pt>
              </c:strCache>
            </c:strRef>
          </c:cat>
          <c:val>
            <c:numRef>
              <c:f>Лист1!$E$2:$E$3</c:f>
              <c:numCache>
                <c:formatCode>0.0%</c:formatCode>
                <c:ptCount val="2"/>
                <c:pt idx="0">
                  <c:v>2.9000000000000001E-2</c:v>
                </c:pt>
                <c:pt idx="1">
                  <c:v>5.3999999999999999E-2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C0C-4E33-AFEB-8491CEB9067D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Иные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239061205468106E-2"/>
                  <c:y val="2.14641236468729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C0C-4E33-AFEB-8491CEB9067D}"/>
                </c:ext>
              </c:extLst>
            </c:dLbl>
            <c:dLbl>
              <c:idx val="1"/>
              <c:layout>
                <c:manualLayout>
                  <c:x val="1.7981857135459817E-2"/>
                  <c:y val="-1.0732061823436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C0C-4E33-AFEB-8491CEB906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 9 месяцев 2020 года</c:v>
                </c:pt>
                <c:pt idx="1">
                  <c:v>за 9 месяцев 2019 года</c:v>
                </c:pt>
              </c:strCache>
            </c:strRef>
          </c:cat>
          <c:val>
            <c:numRef>
              <c:f>Лист1!$F$2:$F$3</c:f>
              <c:numCache>
                <c:formatCode>0.0%</c:formatCode>
                <c:ptCount val="2"/>
                <c:pt idx="0">
                  <c:v>5.3999999999999999E-2</c:v>
                </c:pt>
                <c:pt idx="1">
                  <c:v>6.4000000000000001E-2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C0C-4E33-AFEB-8491CEB906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3886464"/>
        <c:axId val="238187584"/>
        <c:axId val="0"/>
      </c:bar3DChart>
      <c:catAx>
        <c:axId val="133886464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38187584"/>
        <c:crosses val="autoZero"/>
        <c:auto val="1"/>
        <c:lblAlgn val="ctr"/>
        <c:lblOffset val="100"/>
        <c:noMultiLvlLbl val="0"/>
      </c:catAx>
      <c:valAx>
        <c:axId val="238187584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8864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9689158618993367E-2"/>
          <c:y val="0.62356541064924753"/>
          <c:w val="0.82180161622307379"/>
          <c:h val="0.35206097839221884"/>
        </c:manualLayout>
      </c:layout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846" cy="495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2536" y="0"/>
            <a:ext cx="2940846" cy="495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670DF-1E3E-40E9-AC43-762337EA4832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658" y="4705469"/>
            <a:ext cx="5427661" cy="44571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9356"/>
            <a:ext cx="2940846" cy="495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2536" y="9409356"/>
            <a:ext cx="2940846" cy="495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C7824-C734-4090-833C-84EFC7785D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10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C7824-C734-4090-833C-84EFC7785DC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228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C7824-C734-4090-833C-84EFC7785DC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995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19.10.2020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19.10.2020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19.10.2020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19.10.2020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19.10.2020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19.10.2020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19.10.2020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19.10.2020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19.10.2020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19.10.2020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19.10.2020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E297A58-8C0B-452B-BE42-2539E637C5CC}" type="datetimeFigureOut">
              <a:rPr lang="ru-RU" smtClean="0"/>
              <a:t>19.10.2020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4.xlsx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87624" y="1052736"/>
            <a:ext cx="6768752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i="1" cap="none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БЮЛЛЕТЕНЬ</a:t>
            </a:r>
          </a:p>
          <a:p>
            <a:pPr algn="ctr"/>
            <a:r>
              <a:rPr lang="ru-RU" sz="4000" b="1" i="1" cap="none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 ИСПОЛНЕНИИ БЮДЖЕТА </a:t>
            </a:r>
            <a:r>
              <a:rPr lang="ru-RU" sz="4000" b="1" i="1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КРУГЛЯНСКОГО РАЙОНА</a:t>
            </a:r>
            <a:endParaRPr lang="ru-RU" sz="4000" b="1" i="1" cap="none" spc="50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i="1" spc="50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i="1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4000" b="1" i="1" cap="none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 октября</a:t>
            </a:r>
            <a:r>
              <a:rPr lang="en-US" sz="4000" b="1" i="1" cap="none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cap="none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2020 ГОДА </a:t>
            </a:r>
          </a:p>
          <a:p>
            <a:pPr algn="ctr"/>
            <a:endParaRPr lang="ru-RU" sz="4000" b="1" i="1" cap="none" spc="50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386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3597294"/>
              </p:ext>
            </p:extLst>
          </p:nvPr>
        </p:nvGraphicFramePr>
        <p:xfrm>
          <a:off x="139691" y="1124742"/>
          <a:ext cx="8857233" cy="5318787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9440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04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1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768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437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48491">
                <a:tc rowSpan="2"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ДЕФИЦИТ (-);</a:t>
                      </a:r>
                    </a:p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ПРОФИЦИТ (+)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1671">
                <a:tc v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Уточненный</a:t>
                      </a:r>
                      <a:r>
                        <a:rPr lang="ru-RU" sz="12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годовой план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572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На 1 </a:t>
                      </a:r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октября</a:t>
                      </a:r>
                    </a:p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2016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22648,7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14180,0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21108,0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14421,7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1540,7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-241,7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572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На 1 октября 2017</a:t>
                      </a:r>
                      <a:r>
                        <a:rPr lang="ru-RU" sz="14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года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21240,6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15206,4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20969,6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14993,1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271,0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213,3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572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На 1 октября 2018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21843,5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15462,9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21537,8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15147,4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305,7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315,5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572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На 1 октября 2019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23898,0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17037,4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23589,8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16957,5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308,2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57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На 1 октября 2020</a:t>
                      </a:r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4848,7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11609,0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24936,2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12412,9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-87,5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-803,9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43808" y="291562"/>
            <a:ext cx="3816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ИСПОЛНЕНИЕ БЮДЖЕТА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84368" y="720413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3256636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16632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Структура доходов бюджета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Круглянского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района  за 9 месяцев 2019 года и 9 месяцев 2020 года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552" y="899427"/>
            <a:ext cx="980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57031804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Объект 1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17335564"/>
              </p:ext>
            </p:extLst>
          </p:nvPr>
        </p:nvGraphicFramePr>
        <p:xfrm>
          <a:off x="395534" y="1600199"/>
          <a:ext cx="40417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884368" y="899426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</a:t>
            </a:r>
          </a:p>
        </p:txBody>
      </p:sp>
    </p:spTree>
    <p:extLst>
      <p:ext uri="{BB962C8B-B14F-4D97-AF65-F5344CB8AC3E}">
        <p14:creationId xmlns:p14="http://schemas.microsoft.com/office/powerpoint/2010/main" val="2854372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Объект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59868662"/>
              </p:ext>
            </p:extLst>
          </p:nvPr>
        </p:nvGraphicFramePr>
        <p:xfrm>
          <a:off x="4643438" y="981074"/>
          <a:ext cx="4140000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Объект 1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60728165"/>
              </p:ext>
            </p:extLst>
          </p:nvPr>
        </p:nvGraphicFramePr>
        <p:xfrm>
          <a:off x="395287" y="981074"/>
          <a:ext cx="4140000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55576" y="116632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Структура собственных доходов бюджета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Круглянского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района за  9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месяцев 2019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года и  9 месяцев 2020 года</a:t>
            </a:r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5215987"/>
              </p:ext>
            </p:extLst>
          </p:nvPr>
        </p:nvGraphicFramePr>
        <p:xfrm>
          <a:off x="179388" y="4203700"/>
          <a:ext cx="9623425" cy="224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4" name="Worksheet" r:id="rId6" imgW="8219995" imgH="1914610" progId="Excel.Sheet.12">
                  <p:embed/>
                </p:oleObj>
              </mc:Choice>
              <mc:Fallback>
                <p:oleObj name="Worksheet" r:id="rId6" imgW="8219995" imgH="19146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9388" y="4203700"/>
                        <a:ext cx="9623425" cy="2241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7083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16632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Круглянского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района по функциональной классификации расходов бюджета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223683314"/>
              </p:ext>
            </p:extLst>
          </p:nvPr>
        </p:nvGraphicFramePr>
        <p:xfrm>
          <a:off x="179512" y="832542"/>
          <a:ext cx="3816424" cy="5883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155090542"/>
              </p:ext>
            </p:extLst>
          </p:nvPr>
        </p:nvGraphicFramePr>
        <p:xfrm>
          <a:off x="3779912" y="824518"/>
          <a:ext cx="5231904" cy="591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56171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16632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Круглянского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района по экономической классификации расходов бюджета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628927229"/>
              </p:ext>
            </p:extLst>
          </p:nvPr>
        </p:nvGraphicFramePr>
        <p:xfrm>
          <a:off x="107504" y="824518"/>
          <a:ext cx="4356484" cy="584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119818076"/>
              </p:ext>
            </p:extLst>
          </p:nvPr>
        </p:nvGraphicFramePr>
        <p:xfrm>
          <a:off x="4067944" y="824518"/>
          <a:ext cx="4943872" cy="591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87001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88640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Долговые обязательства органов местного управления и самоуправления по бюджету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Круглянского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района</a:t>
            </a:r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625386"/>
              </p:ext>
            </p:extLst>
          </p:nvPr>
        </p:nvGraphicFramePr>
        <p:xfrm>
          <a:off x="273864" y="1556793"/>
          <a:ext cx="8641208" cy="445025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146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917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Долговые обязательства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На 1 октября </a:t>
                      </a:r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2018 года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На 1 октября 2019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На 1 октября 2020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7195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Ценные бумаги,</a:t>
                      </a:r>
                      <a:r>
                        <a:rPr lang="ru-RU" sz="16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размещенные местными исполнительными и распорядительными органами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412,5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82,5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0565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Гарантии местных исполнительных и распорядительных</a:t>
                      </a:r>
                      <a:r>
                        <a:rPr lang="ru-RU" sz="16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органов, предъявленные к исполнению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0,0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178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Бюджетные кредиты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178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Долг органов местного управления и самоуправления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412,5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82,5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176,4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7195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Долг,</a:t>
                      </a:r>
                      <a:r>
                        <a:rPr lang="ru-RU" sz="16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гарантированный органами местного управления и самоуправления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5310,4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5181,5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5029,1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967815" y="1150399"/>
            <a:ext cx="9621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4297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4400</TotalTime>
  <Words>311</Words>
  <Application>Microsoft Office PowerPoint</Application>
  <PresentationFormat>Экран (4:3)</PresentationFormat>
  <Paragraphs>121</Paragraphs>
  <Slides>7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Century Gothic</vt:lpstr>
      <vt:lpstr>Courier New</vt:lpstr>
      <vt:lpstr>Palatino Linotype</vt:lpstr>
      <vt:lpstr>Times New Roman</vt:lpstr>
      <vt:lpstr>Исполнительная</vt:lpstr>
      <vt:lpstr>Лист Microsoft Excel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Финотдел Могилевского горисполкома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Соболькова Ирина</dc:creator>
  <cp:lastModifiedBy>Мелех Ольга Адамовна</cp:lastModifiedBy>
  <cp:revision>598</cp:revision>
  <cp:lastPrinted>2018-07-25T05:08:44Z</cp:lastPrinted>
  <dcterms:created xsi:type="dcterms:W3CDTF">2015-09-28T07:55:24Z</dcterms:created>
  <dcterms:modified xsi:type="dcterms:W3CDTF">2020-10-19T06:20:23Z</dcterms:modified>
</cp:coreProperties>
</file>