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"/>
  </p:notesMasterIdLst>
  <p:sldIdLst>
    <p:sldId id="340" r:id="rId3"/>
    <p:sldId id="260" r:id="rId4"/>
    <p:sldId id="297" r:id="rId5"/>
    <p:sldId id="295" r:id="rId6"/>
    <p:sldId id="299" r:id="rId7"/>
    <p:sldId id="259" r:id="rId8"/>
    <p:sldId id="274" r:id="rId9"/>
    <p:sldId id="265" r:id="rId10"/>
    <p:sldId id="305" r:id="rId11"/>
    <p:sldId id="271" r:id="rId12"/>
    <p:sldId id="308" r:id="rId13"/>
    <p:sldId id="309" r:id="rId14"/>
    <p:sldId id="313" r:id="rId15"/>
    <p:sldId id="312" r:id="rId16"/>
    <p:sldId id="314" r:id="rId17"/>
    <p:sldId id="307" r:id="rId18"/>
    <p:sldId id="316" r:id="rId19"/>
    <p:sldId id="317" r:id="rId20"/>
    <p:sldId id="318" r:id="rId21"/>
    <p:sldId id="266" r:id="rId22"/>
    <p:sldId id="320" r:id="rId23"/>
    <p:sldId id="321" r:id="rId24"/>
    <p:sldId id="322" r:id="rId25"/>
    <p:sldId id="327" r:id="rId26"/>
    <p:sldId id="323" r:id="rId27"/>
    <p:sldId id="329" r:id="rId28"/>
    <p:sldId id="328" r:id="rId29"/>
    <p:sldId id="324" r:id="rId30"/>
    <p:sldId id="325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258" r:id="rId41"/>
  </p:sldIdLst>
  <p:sldSz cx="9144000" cy="5143500" type="screen16x9"/>
  <p:notesSz cx="6858000" cy="9144000"/>
  <p:embeddedFontLst>
    <p:embeddedFont>
      <p:font typeface="IBM Plex Sans" charset="0"/>
      <p:regular r:id="rId43"/>
      <p:bold r:id="rId44"/>
      <p:italic r:id="rId45"/>
      <p:boldItalic r:id="rId46"/>
    </p:embeddedFont>
    <p:embeddedFont>
      <p:font typeface="Merriweather" charset="-52"/>
      <p:regular r:id="rId47"/>
      <p:bold r:id="rId48"/>
      <p:italic r:id="rId49"/>
      <p:boldItalic r:id="rId50"/>
    </p:embeddedFont>
    <p:embeddedFont>
      <p:font typeface="Calibri" pitchFamily="34" charset="0"/>
      <p:regular r:id="rId51"/>
      <p:bold r:id="rId52"/>
      <p:italic r:id="rId53"/>
      <p:boldItalic r:id="rId54"/>
    </p:embeddedFont>
    <p:embeddedFont>
      <p:font typeface="IBM Plex Sans Light" charset="0"/>
      <p:regular r:id="rId55"/>
      <p:bold r:id="rId56"/>
      <p:italic r:id="rId57"/>
      <p:boldItalic r:id="rId58"/>
    </p:embeddedFont>
  </p:embeddedFontLst>
  <p:custDataLst>
    <p:tags r:id="rId42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00"/>
    <a:srgbClr val="008000"/>
    <a:srgbClr val="FFFFFF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083DE01E-45EE-4B1A-B4AA-23BBC71A31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tags" Target="tags/tag1.xml" /><Relationship Id="rId43" Type="http://schemas.openxmlformats.org/officeDocument/2006/relationships/font" Target="fonts/font1.fntdata" /><Relationship Id="rId44" Type="http://schemas.openxmlformats.org/officeDocument/2006/relationships/font" Target="fonts/font2.fntdata" /><Relationship Id="rId45" Type="http://schemas.openxmlformats.org/officeDocument/2006/relationships/font" Target="fonts/font3.fntdata" /><Relationship Id="rId46" Type="http://schemas.openxmlformats.org/officeDocument/2006/relationships/font" Target="fonts/font4.fntdata" /><Relationship Id="rId47" Type="http://schemas.openxmlformats.org/officeDocument/2006/relationships/font" Target="fonts/font5.fntdata" /><Relationship Id="rId48" Type="http://schemas.openxmlformats.org/officeDocument/2006/relationships/font" Target="fonts/font6.fntdata" /><Relationship Id="rId49" Type="http://schemas.openxmlformats.org/officeDocument/2006/relationships/font" Target="fonts/font7.fntdata" /><Relationship Id="rId5" Type="http://schemas.openxmlformats.org/officeDocument/2006/relationships/slide" Target="slides/slide3.xml" /><Relationship Id="rId50" Type="http://schemas.openxmlformats.org/officeDocument/2006/relationships/font" Target="fonts/font8.fntdata" /><Relationship Id="rId51" Type="http://schemas.openxmlformats.org/officeDocument/2006/relationships/font" Target="fonts/font9.fntdata" /><Relationship Id="rId52" Type="http://schemas.openxmlformats.org/officeDocument/2006/relationships/font" Target="fonts/font10.fntdata" /><Relationship Id="rId53" Type="http://schemas.openxmlformats.org/officeDocument/2006/relationships/font" Target="fonts/font11.fntdata" /><Relationship Id="rId54" Type="http://schemas.openxmlformats.org/officeDocument/2006/relationships/font" Target="fonts/font12.fntdata" /><Relationship Id="rId55" Type="http://schemas.openxmlformats.org/officeDocument/2006/relationships/font" Target="fonts/font13.fntdata" /><Relationship Id="rId56" Type="http://schemas.openxmlformats.org/officeDocument/2006/relationships/font" Target="fonts/font14.fntdata" /><Relationship Id="rId57" Type="http://schemas.openxmlformats.org/officeDocument/2006/relationships/font" Target="fonts/font15.fntdata" /><Relationship Id="rId58" Type="http://schemas.openxmlformats.org/officeDocument/2006/relationships/font" Target="fonts/font16.fntdata" /><Relationship Id="rId59" Type="http://schemas.openxmlformats.org/officeDocument/2006/relationships/presProps" Target="presProps.xml" /><Relationship Id="rId6" Type="http://schemas.openxmlformats.org/officeDocument/2006/relationships/slide" Target="slides/slide4.xml" /><Relationship Id="rId60" Type="http://schemas.openxmlformats.org/officeDocument/2006/relationships/viewProps" Target="viewProps.xml" /><Relationship Id="rId61" Type="http://schemas.openxmlformats.org/officeDocument/2006/relationships/theme" Target="theme/theme1.xml" /><Relationship Id="rId62" Type="http://schemas.openxmlformats.org/officeDocument/2006/relationships/tableStyles" Target="tableStyles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27856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</a:xfrm>
      </p:grpSpPr>
      <p:sp>
        <p:nvSpPr>
          <p:cNvPr id="168" name="Google Shape;1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</a:xfrm>
      </p:grpSpPr>
      <p:sp>
        <p:nvSpPr>
          <p:cNvPr id="294" name="Google Shape;29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</a:xfrm>
      </p:grpSpPr>
      <p:sp>
        <p:nvSpPr>
          <p:cNvPr id="159" name="Google Shape;1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</a:xfrm>
      </p:grpSpPr>
      <p:sp>
        <p:nvSpPr>
          <p:cNvPr id="159" name="Google Shape;1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</a:xfrm>
      </p:grpSpPr>
      <p:sp>
        <p:nvSpPr>
          <p:cNvPr id="387" name="Google Shape;38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</a:xfrm>
      </p:grpSpPr>
      <p:sp>
        <p:nvSpPr>
          <p:cNvPr id="159" name="Google Shape;1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</a:xfrm>
      </p:grpSpPr>
      <p:sp>
        <p:nvSpPr>
          <p:cNvPr id="159" name="Google Shape;1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</a:xfrm>
      </p:grpSpPr>
      <p:sp>
        <p:nvSpPr>
          <p:cNvPr id="287" name="Google Shape;28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</a:xfrm>
      </p:grpSpPr>
      <p:sp>
        <p:nvSpPr>
          <p:cNvPr id="168" name="Google Shape;1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</a:xfrm>
      </p:grpSpPr>
      <p:sp>
        <p:nvSpPr>
          <p:cNvPr id="168" name="Google Shape;1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</a:xfrm>
      </p:grpSpPr>
      <p:sp>
        <p:nvSpPr>
          <p:cNvPr id="168" name="Google Shape;1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</a:xfrm>
      </p:grpSpPr>
      <p:sp>
        <p:nvSpPr>
          <p:cNvPr id="182" name="Google Shape;18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</a:xfrm>
      </p:grpSpPr>
      <p:sp>
        <p:nvSpPr>
          <p:cNvPr id="239" name="Google Shape;23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</a:xfrm>
      </p:grpSpPr>
      <p:sp>
        <p:nvSpPr>
          <p:cNvPr id="168" name="Google Shape;1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</a:xfrm>
      </p:grpSpPr>
      <p:sp>
        <p:nvSpPr>
          <p:cNvPr id="182" name="Google Shape;18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</a:xfrm>
      </p:grpSpPr>
      <p:sp>
        <p:nvSpPr>
          <p:cNvPr id="159" name="Google Shape;1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</a:xfrm>
      </p:grpSpPr>
      <p:sp>
        <p:nvSpPr>
          <p:cNvPr id="159" name="Google Shape;1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</a:xfrm>
      </p:grpSpPr>
      <p:sp>
        <p:nvSpPr>
          <p:cNvPr id="159" name="Google Shape;1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</a:xfrm>
      </p:grpSpPr>
      <p:sp>
        <p:nvSpPr>
          <p:cNvPr id="159" name="Google Shape;1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</a:xfrm>
      </p:grpSpPr>
      <p:sp>
        <p:nvSpPr>
          <p:cNvPr id="159" name="Google Shape;1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</a:xfrm>
      </p:grpSpPr>
      <p:sp>
        <p:nvSpPr>
          <p:cNvPr id="159" name="Google Shape;1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</a:xfrm>
      </p:grpSpPr>
      <p:sp>
        <p:nvSpPr>
          <p:cNvPr id="159" name="Google Shape;1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</a:xfrm>
      </p:grpSpPr>
      <p:sp>
        <p:nvSpPr>
          <p:cNvPr id="182" name="Google Shape;18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</a:xfrm>
      </p:grpSpPr>
      <p:sp>
        <p:nvSpPr>
          <p:cNvPr id="159" name="Google Shape;1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</a:xfrm>
      </p:grpSpPr>
      <p:sp>
        <p:nvSpPr>
          <p:cNvPr id="159" name="Google Shape;1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</a:xfrm>
      </p:grpSpPr>
      <p:sp>
        <p:nvSpPr>
          <p:cNvPr id="159" name="Google Shape;1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</a:xfrm>
      </p:grpSpPr>
      <p:sp>
        <p:nvSpPr>
          <p:cNvPr id="239" name="Google Shape;23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</a:xfrm>
      </p:grpSpPr>
      <p:sp>
        <p:nvSpPr>
          <p:cNvPr id="168" name="Google Shape;1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</a:xfrm>
      </p:grpSpPr>
      <p:sp>
        <p:nvSpPr>
          <p:cNvPr id="168" name="Google Shape;1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</a:xfrm>
      </p:grpSpPr>
      <p:sp>
        <p:nvSpPr>
          <p:cNvPr id="294" name="Google Shape;29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</a:xfrm>
      </p:grpSpPr>
      <p:sp>
        <p:nvSpPr>
          <p:cNvPr id="294" name="Google Shape;29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</a:xfrm>
      </p:grpSpPr>
      <p:sp>
        <p:nvSpPr>
          <p:cNvPr id="168" name="Google Shape;1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</a:xfrm>
      </p:grpSpPr>
      <p:sp>
        <p:nvSpPr>
          <p:cNvPr id="168" name="Google Shape;1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</a:xfrm>
      </p:grpSpPr>
      <p:sp>
        <p:nvSpPr>
          <p:cNvPr id="168" name="Google Shape;1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</a:xfrm>
      </p:grpSpPr>
      <p:sp>
        <p:nvSpPr>
          <p:cNvPr id="182" name="Google Shape;18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</a:xfrm>
      </p:grpSpPr>
      <p:sp>
        <p:nvSpPr>
          <p:cNvPr id="176" name="Google Shape;1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</a:xfrm>
      </p:grpSpPr>
      <p:sp>
        <p:nvSpPr>
          <p:cNvPr id="354" name="Google Shape;35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</a:xfrm>
      </p:grpSpPr>
      <p:sp>
        <p:nvSpPr>
          <p:cNvPr id="232" name="Google Shape;2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</a:xfrm>
      </p:grpSpPr>
      <p:sp>
        <p:nvSpPr>
          <p:cNvPr id="168" name="Google Shape;1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-847116" y="534075"/>
            <a:ext cx="10543642" cy="3440047"/>
            <a:chOff x="-847116" y="591225"/>
            <a:chExt cx="10543642" cy="3440047"/>
          </a:xfrm>
        </p:grpSpPr>
        <p:sp>
          <p:nvSpPr>
            <p:cNvPr id="16" name="Google Shape;16;p3"/>
            <p:cNvSpPr/>
            <p:nvPr/>
          </p:nvSpPr>
          <p:spPr>
            <a:xfrm>
              <a:off x="278002" y="1752528"/>
              <a:ext cx="7944569" cy="1803781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-847116" y="2227372"/>
              <a:ext cx="1691400" cy="1803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7113129" y="1325881"/>
              <a:ext cx="1691507" cy="1803781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-175747" y="1165593"/>
              <a:ext cx="2241448" cy="2390699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4968" y="591225"/>
              <a:ext cx="943237" cy="1006433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7442811" y="2959969"/>
              <a:ext cx="559354" cy="59633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354027" y="961274"/>
              <a:ext cx="1342500" cy="14316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790700" y="2099613"/>
            <a:ext cx="5562600" cy="58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790700" y="2778688"/>
            <a:ext cx="5562600" cy="2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+ 1 column + Image">
  <p:cSld name="TITLE_AND_BODY_1">
    <p:spTree>
      <p:nvGrpSpPr>
        <p:cNvPr id="1" name="Shape 51"/>
        <p:cNvGrpSpPr/>
        <p:nvPr/>
      </p:nvGrpSpPr>
      <p:grpSpPr>
        <a:xfrm>
          <a:off x="0" y="0"/>
          <a:ext cx="0" cy="0"/>
        </a:xfrm>
      </p:grpSpPr>
      <p:sp>
        <p:nvSpPr>
          <p:cNvPr id="52" name="Google Shape;52;p6"/>
          <p:cNvSpPr/>
          <p:nvPr/>
        </p:nvSpPr>
        <p:spPr>
          <a:xfrm>
            <a:off x="-7800" y="-12200"/>
            <a:ext cx="6248300" cy="5166925"/>
          </a:xfrm>
          <a:custGeom>
            <a:rect l="l" t="t" r="r" b="b"/>
            <a:pathLst>
              <a:path w="249932" h="206676" extrusionOk="0">
                <a:moveTo>
                  <a:pt x="134610" y="206677"/>
                </a:moveTo>
                <a:lnTo>
                  <a:pt x="249932" y="0"/>
                </a:lnTo>
                <a:lnTo>
                  <a:pt x="312" y="176"/>
                </a:lnTo>
                <a:lnTo>
                  <a:pt x="0" y="2065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/>
        </p:txBody>
      </p:sp>
      <p:grpSp>
        <p:nvGrpSpPr>
          <p:cNvPr id="53" name="Google Shape;53;p6"/>
          <p:cNvGrpSpPr/>
          <p:nvPr/>
        </p:nvGrpSpPr>
        <p:grpSpPr>
          <a:xfrm>
            <a:off x="-313691" y="-18375"/>
            <a:ext cx="6268866" cy="1637005"/>
            <a:chOff x="-313691" y="-18375"/>
            <a:chExt cx="6268866" cy="1637005"/>
          </a:xfrm>
        </p:grpSpPr>
        <p:sp>
          <p:nvSpPr>
            <p:cNvPr id="54" name="Google Shape;54;p6"/>
            <p:cNvSpPr/>
            <p:nvPr/>
          </p:nvSpPr>
          <p:spPr>
            <a:xfrm>
              <a:off x="256375" y="499825"/>
              <a:ext cx="56988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6"/>
          <p:cNvGrpSpPr/>
          <p:nvPr/>
        </p:nvGrpSpPr>
        <p:grpSpPr>
          <a:xfrm>
            <a:off x="8378663" y="3572732"/>
            <a:ext cx="1312359" cy="1570803"/>
            <a:chOff x="7485392" y="1755351"/>
            <a:chExt cx="2830800" cy="3388272"/>
          </a:xfrm>
        </p:grpSpPr>
        <p:sp>
          <p:nvSpPr>
            <p:cNvPr id="59" name="Google Shape;59;p6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61" name="Google Shape;61;p6"/>
          <p:cNvSpPr/>
          <p:nvPr/>
        </p:nvSpPr>
        <p:spPr>
          <a:xfrm>
            <a:off x="3171580" y="2571750"/>
            <a:ext cx="1806600" cy="2582700"/>
          </a:xfrm>
          <a:prstGeom prst="parallelogram">
            <a:avLst>
              <a:gd name="adj" fmla="val 79448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2918594" y="0"/>
            <a:ext cx="3321900" cy="4749900"/>
          </a:xfrm>
          <a:prstGeom prst="parallelogram">
            <a:avLst>
              <a:gd name="adj" fmla="val 79448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39090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2480700" cy="29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ct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ct val="0"/>
              </a:spcBef>
              <a:spcAft>
                <a:spcPct val="0"/>
              </a:spcAft>
              <a:buSzPts val="2000"/>
              <a:buChar char="╺"/>
              <a:defRPr sz="2000"/>
            </a:lvl2pPr>
            <a:lvl3pPr marL="1371600" lvl="2" indent="-355600" rtl="0">
              <a:spcBef>
                <a:spcPct val="0"/>
              </a:spcBef>
              <a:spcAft>
                <a:spcPct val="0"/>
              </a:spcAft>
              <a:buSzPts val="2000"/>
              <a:buChar char="╺"/>
              <a:defRPr sz="2000"/>
            </a:lvl3pPr>
            <a:lvl4pPr marL="1828800" lvl="3" indent="-355600" rtl="0">
              <a:spcBef>
                <a:spcPct val="0"/>
              </a:spcBef>
              <a:spcAft>
                <a:spcPct val="0"/>
              </a:spcAft>
              <a:buSzPts val="2000"/>
              <a:buChar char="╺"/>
              <a:defRPr sz="2000"/>
            </a:lvl4pPr>
            <a:lvl5pPr marL="2286000" lvl="4" indent="-355600" rtl="0">
              <a:spcBef>
                <a:spcPct val="0"/>
              </a:spcBef>
              <a:spcAft>
                <a:spcPct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ct val="0"/>
              </a:spcBef>
              <a:spcAft>
                <a:spcPct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ct val="0"/>
              </a:spcBef>
              <a:spcAft>
                <a:spcPct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ct val="0"/>
              </a:spcBef>
              <a:spcAft>
                <a:spcPct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ct val="0"/>
              </a:spcBef>
              <a:spcAft>
                <a:spcPct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694775" y="4749850"/>
            <a:ext cx="449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+ 2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68" name="Google Shape;68;p7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75" name="Google Shape;75;p7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3264000" cy="29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ct val="0"/>
              </a:spcAft>
              <a:buSzPts val="2200"/>
              <a:buChar char="▰"/>
              <a:defRPr sz="2200"/>
            </a:lvl1pPr>
            <a:lvl2pPr marL="914400" lvl="1" indent="-368300" rtl="0">
              <a:spcBef>
                <a:spcPct val="0"/>
              </a:spcBef>
              <a:spcAft>
                <a:spcPct val="0"/>
              </a:spcAft>
              <a:buSzPts val="2200"/>
              <a:buChar char="╺"/>
              <a:defRPr sz="2200"/>
            </a:lvl2pPr>
            <a:lvl3pPr marL="1371600" lvl="2" indent="-368300" rtl="0">
              <a:spcBef>
                <a:spcPct val="0"/>
              </a:spcBef>
              <a:spcAft>
                <a:spcPct val="0"/>
              </a:spcAft>
              <a:buSzPts val="2200"/>
              <a:buChar char="╺"/>
              <a:defRPr sz="2200"/>
            </a:lvl3pPr>
            <a:lvl4pPr marL="1828800" lvl="3" indent="-368300" rtl="0">
              <a:spcBef>
                <a:spcPct val="0"/>
              </a:spcBef>
              <a:spcAft>
                <a:spcPct val="0"/>
              </a:spcAft>
              <a:buSzPts val="2200"/>
              <a:buChar char="╺"/>
              <a:defRPr sz="2200"/>
            </a:lvl4pPr>
            <a:lvl5pPr marL="2286000" lvl="4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2"/>
          </p:nvPr>
        </p:nvSpPr>
        <p:spPr>
          <a:xfrm>
            <a:off x="4650178" y="1584425"/>
            <a:ext cx="3264000" cy="29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ct val="0"/>
              </a:spcAft>
              <a:buSzPts val="2200"/>
              <a:buChar char="▰"/>
              <a:defRPr sz="2200"/>
            </a:lvl1pPr>
            <a:lvl2pPr marL="914400" lvl="1" indent="-368300" rtl="0">
              <a:spcBef>
                <a:spcPct val="0"/>
              </a:spcBef>
              <a:spcAft>
                <a:spcPct val="0"/>
              </a:spcAft>
              <a:buSzPts val="2200"/>
              <a:buChar char="╺"/>
              <a:defRPr sz="2200"/>
            </a:lvl2pPr>
            <a:lvl3pPr marL="1371600" lvl="2" indent="-368300" rtl="0">
              <a:spcBef>
                <a:spcPct val="0"/>
              </a:spcBef>
              <a:spcAft>
                <a:spcPct val="0"/>
              </a:spcAft>
              <a:buSzPts val="2200"/>
              <a:buChar char="╺"/>
              <a:defRPr sz="2200"/>
            </a:lvl3pPr>
            <a:lvl4pPr marL="1828800" lvl="3" indent="-368300" rtl="0">
              <a:spcBef>
                <a:spcPct val="0"/>
              </a:spcBef>
              <a:spcAft>
                <a:spcPct val="0"/>
              </a:spcAft>
              <a:buSzPts val="2200"/>
              <a:buChar char="╺"/>
              <a:defRPr sz="2200"/>
            </a:lvl4pPr>
            <a:lvl5pPr marL="2286000" lvl="4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</a:xfrm>
      </p:grpSpPr>
      <p:grpSp>
        <p:nvGrpSpPr>
          <p:cNvPr id="124" name="Google Shape;124;p11"/>
          <p:cNvGrpSpPr/>
          <p:nvPr/>
        </p:nvGrpSpPr>
        <p:grpSpPr>
          <a:xfrm>
            <a:off x="-313699" y="3506500"/>
            <a:ext cx="7500144" cy="1637017"/>
            <a:chOff x="-313699" y="-18375"/>
            <a:chExt cx="7500144" cy="1637017"/>
          </a:xfrm>
        </p:grpSpPr>
        <p:sp>
          <p:nvSpPr>
            <p:cNvPr id="125" name="Google Shape;125;p11"/>
            <p:cNvSpPr/>
            <p:nvPr/>
          </p:nvSpPr>
          <p:spPr>
            <a:xfrm>
              <a:off x="256375" y="848019"/>
              <a:ext cx="6692400" cy="4491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-313699" y="850942"/>
              <a:ext cx="720000" cy="767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6680045" y="574471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6845048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31" name="Google Shape;131;p11"/>
          <p:cNvSpPr txBox="1">
            <a:spLocks noGrp="1"/>
          </p:cNvSpPr>
          <p:nvPr>
            <p:ph type="body" idx="1"/>
          </p:nvPr>
        </p:nvSpPr>
        <p:spPr>
          <a:xfrm>
            <a:off x="752475" y="4406300"/>
            <a:ext cx="5840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ct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Blank - White" type="blank">
  <p:cSld name="BLANK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</a:xfrm>
      </p:grpSpPr>
      <p:sp>
        <p:nvSpPr>
          <p:cNvPr id="134" name="Google Shape;134;p12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5" name="Google Shape;135;p12"/>
          <p:cNvGrpSpPr/>
          <p:nvPr/>
        </p:nvGrpSpPr>
        <p:grpSpPr>
          <a:xfrm>
            <a:off x="-313691" y="-18375"/>
            <a:ext cx="1367790" cy="1637005"/>
            <a:chOff x="-313691" y="-18375"/>
            <a:chExt cx="1367790" cy="1637005"/>
          </a:xfrm>
        </p:grpSpPr>
        <p:sp>
          <p:nvSpPr>
            <p:cNvPr id="136" name="Google Shape;136;p12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12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40" name="Google Shape;140;p12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Blank - Dark">
  <p:cSld name="BLANK_1">
    <p:spTree>
      <p:nvGrpSpPr>
        <p:cNvPr id="1" name="Shape 142"/>
        <p:cNvGrpSpPr/>
        <p:nvPr/>
      </p:nvGrpSpPr>
      <p:grpSpPr>
        <a:xfrm>
          <a:off x="0" y="0"/>
          <a:ext cx="0" cy="0"/>
        </a:xfrm>
      </p:grpSpPr>
      <p:sp>
        <p:nvSpPr>
          <p:cNvPr id="143" name="Google Shape;143;p13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4" name="Google Shape;144;p13"/>
          <p:cNvGrpSpPr/>
          <p:nvPr/>
        </p:nvGrpSpPr>
        <p:grpSpPr>
          <a:xfrm>
            <a:off x="-313691" y="-18375"/>
            <a:ext cx="1367790" cy="1637005"/>
            <a:chOff x="-313691" y="-18375"/>
            <a:chExt cx="1367790" cy="1637005"/>
          </a:xfrm>
        </p:grpSpPr>
        <p:sp>
          <p:nvSpPr>
            <p:cNvPr id="145" name="Google Shape;145;p13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13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49" name="Google Shape;149;p13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Blank">
  <p:cSld name="BLANK_1_1"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6999600" cy="29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810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lvl="6" indent="-3810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lvl="7" indent="-3810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lvl="8" indent="-3810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7" r:id="rId4"/>
    <p:sldLayoutId id="2147483658" r:id="rId5"/>
    <p:sldLayoutId id="2147483659" r:id="rId6"/>
    <p:sldLayoutId id="2147483660" r:id="rId7"/>
  </p:sldLayoutIdLst>
  <p:transition>
    <p:fade thruBlk="1"/>
  </p:transition>
  <p:timing/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3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7.jpeg" /><Relationship Id="rId4" Type="http://schemas.openxmlformats.org/officeDocument/2006/relationships/image" Target="../media/image28.png" /><Relationship Id="rId5" Type="http://schemas.openxmlformats.org/officeDocument/2006/relationships/image" Target="../media/image29.png" /><Relationship Id="rId6" Type="http://schemas.openxmlformats.org/officeDocument/2006/relationships/image" Target="../media/image30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33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34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5.jpeg" /><Relationship Id="rId4" Type="http://schemas.openxmlformats.org/officeDocument/2006/relationships/image" Target="../media/image34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36.jpeg" /><Relationship Id="rId4" Type="http://schemas.openxmlformats.org/officeDocument/2006/relationships/image" Target="../media/image37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40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41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42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0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2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3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1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37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44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17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38.xml" /><Relationship Id="rId3" Type="http://schemas.openxmlformats.org/officeDocument/2006/relationships/image" Target="../media/image37.png" /><Relationship Id="rId4" Type="http://schemas.openxmlformats.org/officeDocument/2006/relationships/image" Target="../media/image45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39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6.jpeg" /><Relationship Id="rId4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Relationship Id="rId6" Type="http://schemas.openxmlformats.org/officeDocument/2006/relationships/image" Target="../media/image1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6" name="Google Shape;96;p11"/>
          <p:cNvSpPr txBox="1"/>
          <p:nvPr/>
        </p:nvSpPr>
        <p:spPr>
          <a:xfrm>
            <a:off x="35496" y="1489770"/>
            <a:ext cx="8856984" cy="20882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ru-RU" sz="2400" smtClean="0">
                <a:ln w="19050">
                  <a:solidFill>
                    <a:schemeClr val="tx1"/>
                  </a:solidFill>
                </a:ln>
                <a:latin typeface="+mj-lt"/>
              </a:rPr>
              <a:t>ПОЛИТИЧЕСКАЯ БЕЗОПАСНОСТЬ КАК ОСНОВА ОБЩЕСТВЕННО-ПОЛИТИЧЕСКОЙ СТАБИЛЬНОСТИ СУВЕРЕННОГО ГОСУДАРСТВА</a:t>
            </a:r>
            <a:br>
              <a:rPr lang="ru-RU" sz="2400" smtClean="0">
                <a:ln w="19050">
                  <a:solidFill>
                    <a:schemeClr val="tx1"/>
                  </a:solidFill>
                </a:ln>
                <a:latin typeface="+mj-lt"/>
              </a:rPr>
            </a:br>
            <a:r>
              <a:rPr lang="ru-RU" smtClean="0">
                <a:ln w="19050">
                  <a:solidFill>
                    <a:schemeClr val="tx1"/>
                  </a:solidFill>
                </a:ln>
                <a:latin typeface="+mj-lt"/>
              </a:rPr>
              <a:t> </a:t>
            </a:r>
            <a:br>
              <a:rPr lang="ru-RU" sz="2400" smtClean="0">
                <a:ln w="19050">
                  <a:solidFill>
                    <a:schemeClr val="tx1"/>
                  </a:solidFill>
                </a:ln>
                <a:latin typeface="+mj-lt"/>
              </a:rPr>
            </a:br>
            <a:r>
              <a:rPr lang="ru-RU" sz="2400" smtClean="0">
                <a:ln w="19050">
                  <a:solidFill>
                    <a:schemeClr val="tx1"/>
                  </a:solidFill>
                </a:ln>
                <a:latin typeface="+mj-lt"/>
              </a:rPr>
              <a:t>ИЗБИРАТЕЛЬНАЯ КАМПАНИЯ 2024 ГОДА</a:t>
            </a:r>
            <a:br>
              <a:rPr lang="ru-RU" sz="2400" smtClean="0">
                <a:ln w="19050">
                  <a:solidFill>
                    <a:schemeClr val="tx1"/>
                  </a:solidFill>
                </a:ln>
                <a:latin typeface="+mj-lt"/>
              </a:rPr>
            </a:br>
            <a:r>
              <a:rPr lang="ru-RU" sz="2400" smtClean="0">
                <a:ln w="19050">
                  <a:solidFill>
                    <a:schemeClr val="tx1"/>
                  </a:solidFill>
                </a:ln>
                <a:latin typeface="+mj-lt"/>
              </a:rPr>
              <a:t>В НОВЫХ ПРАВОВЫХ УСЛОВИЯХ</a:t>
            </a:r>
            <a:endParaRPr lang="ru-RU" sz="2400">
              <a:ln w="19050">
                <a:solidFill>
                  <a:schemeClr val="tx1"/>
                </a:solidFill>
              </a:ln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8847" y="206864"/>
            <a:ext cx="56342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>
                <a:solidFill>
                  <a:schemeClr val="tx1"/>
                </a:solidFill>
              </a:rPr>
              <a:t>ГОРОДСКОЙ ИНФОРМАЦИОННО-ИДЕОЛОГИЧЕСКИЙ ЦЕНТР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2715766"/>
            <a:ext cx="88204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rec.gov.by/uploads/files/jpg/1-rus-3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346015"/>
            <a:ext cx="1952325" cy="2601999"/>
          </a:xfrm>
          <a:prstGeom prst="rect">
            <a:avLst/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96136" y="4751933"/>
            <a:ext cx="22429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http://goridcentr.csgpb.by/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688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39694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 descr="C:\Users\Pilot\Desktop\14cecb385363b0c019b959863613a4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t="1" r="-1" b="29629"/>
          <a:stretch>
            <a:fillRect/>
          </a:stretch>
        </p:blipFill>
        <p:spPr bwMode="auto">
          <a:xfrm>
            <a:off x="0" y="8415"/>
            <a:ext cx="9144000" cy="513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" name="Google Shape;297;p30"/>
          <p:cNvSpPr/>
          <p:nvPr/>
        </p:nvSpPr>
        <p:spPr>
          <a:xfrm>
            <a:off x="-666750" y="786200"/>
            <a:ext cx="8643300" cy="1184100"/>
          </a:xfrm>
          <a:prstGeom prst="parallelogram">
            <a:avLst>
              <a:gd name="adj" fmla="val 55975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98" name="Google Shape;298;p30"/>
          <p:cNvSpPr/>
          <p:nvPr/>
        </p:nvSpPr>
        <p:spPr>
          <a:xfrm>
            <a:off x="2066925" y="2141650"/>
            <a:ext cx="5210100" cy="1184100"/>
          </a:xfrm>
          <a:prstGeom prst="parallelogram">
            <a:avLst>
              <a:gd name="adj" fmla="val 55975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99" name="Google Shape;299;p30"/>
          <p:cNvSpPr/>
          <p:nvPr/>
        </p:nvSpPr>
        <p:spPr>
          <a:xfrm>
            <a:off x="179512" y="3507854"/>
            <a:ext cx="9640888" cy="1184100"/>
          </a:xfrm>
          <a:prstGeom prst="parallelogram">
            <a:avLst>
              <a:gd name="adj" fmla="val 55975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555776" y="21416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smtClean="0">
                <a:solidFill>
                  <a:schemeClr val="bg1"/>
                </a:solidFill>
              </a:rPr>
              <a:t>ВЛИЯТЕЛЬНЫЙ ПАРЛАМЕНТ</a:t>
            </a:r>
            <a:endParaRPr lang="ru-RU" sz="360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6269" y="1112560"/>
            <a:ext cx="5570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mtClean="0">
                <a:solidFill>
                  <a:schemeClr val="bg1"/>
                </a:solidFill>
              </a:rPr>
              <a:t>СИЛЬНЫЙ ПРЕЗИДЕНТ</a:t>
            </a:r>
            <a:endParaRPr lang="ru-RU" sz="3600" b="1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797627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mtClean="0">
                <a:solidFill>
                  <a:schemeClr val="bg1"/>
                </a:solidFill>
              </a:rPr>
              <a:t>ИНИЦИАТИВНОЕ ПРАВИТЕЛЬСТВО</a:t>
            </a:r>
            <a:endParaRPr lang="ru-RU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7170" name="Picture 2" descr="https://www.belta.by/uploads/lotus/news/2023/000022_C300E5BBBF48F3D0432589280009704B_6417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9" r="27515"/>
          <a:stretch>
            <a:fillRect/>
          </a:stretch>
        </p:blipFill>
        <p:spPr bwMode="auto">
          <a:xfrm>
            <a:off x="680450" y="1434618"/>
            <a:ext cx="2147763" cy="241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араллелограмм 11"/>
          <p:cNvSpPr/>
          <p:nvPr/>
        </p:nvSpPr>
        <p:spPr>
          <a:xfrm>
            <a:off x="449660" y="483518"/>
            <a:ext cx="7578724" cy="809655"/>
          </a:xfrm>
          <a:prstGeom prst="parallelogram">
            <a:avLst>
              <a:gd name="adj" fmla="val 537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55526"/>
            <a:ext cx="698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tx1">
                    <a:lumMod val="90000"/>
                    <a:lumOff val="10000"/>
                  </a:schemeClr>
                </a:solidFill>
              </a:rPr>
              <a:t>Новации, предусмотренные Директивой Президента Республики Беларусь от 27 декабря 2006 г. № 2 «О дебюрократизации государственного аппарата и повышении качества обеспечения жизнедеятельности населения</a:t>
            </a:r>
            <a:r>
              <a:rPr lang="ru-RU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»:</a:t>
            </a:r>
            <a:endParaRPr lang="ru-RU" b="1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50" y="3925321"/>
            <a:ext cx="7492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800" b="1"/>
              <a:t>максимально </a:t>
            </a:r>
            <a:r>
              <a:rPr lang="ru-RU" sz="1800" b="1" smtClean="0"/>
              <a:t>широкое внедрение </a:t>
            </a:r>
            <a:r>
              <a:rPr lang="ru-RU" sz="1800" b="1"/>
              <a:t>современных способов обратной связи с населением,</a:t>
            </a:r>
            <a:r>
              <a:rPr lang="ru-RU" sz="1800"/>
              <a:t> </a:t>
            </a:r>
            <a:r>
              <a:rPr lang="ru-RU" sz="1800" smtClean="0"/>
              <a:t>использование </a:t>
            </a:r>
            <a:r>
              <a:rPr lang="ru-RU" sz="1800"/>
              <a:t>возможностей информационных систем и социальных </a:t>
            </a:r>
            <a:r>
              <a:rPr lang="ru-RU" sz="1800" smtClean="0"/>
              <a:t>сетей.</a:t>
            </a:r>
            <a:endParaRPr lang="ru-RU" sz="180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"/>
          <a:stretch>
            <a:fillRect/>
          </a:stretch>
        </p:blipFill>
        <p:spPr bwMode="auto">
          <a:xfrm>
            <a:off x="2905828" y="1434616"/>
            <a:ext cx="1719468" cy="2413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0381" y="1425814"/>
            <a:ext cx="3392499" cy="24314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00144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2" name="Параллелограмм 11"/>
          <p:cNvSpPr/>
          <p:nvPr/>
        </p:nvSpPr>
        <p:spPr>
          <a:xfrm>
            <a:off x="449660" y="483518"/>
            <a:ext cx="7578724" cy="809655"/>
          </a:xfrm>
          <a:prstGeom prst="parallelogram">
            <a:avLst>
              <a:gd name="adj" fmla="val 537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55526"/>
            <a:ext cx="698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tx1">
                    <a:lumMod val="90000"/>
                    <a:lumOff val="10000"/>
                  </a:schemeClr>
                </a:solidFill>
              </a:rPr>
              <a:t>Новации, предусмотренные Директивой Президента Республики Беларусь от 27 декабря 2006 г. № 2 «О дебюрократизации государственного аппарата и повышении качества обеспечения жизнедеятельности населения</a:t>
            </a:r>
            <a:r>
              <a:rPr lang="ru-RU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»:</a:t>
            </a:r>
            <a:endParaRPr lang="ru-RU" b="1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88066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800" smtClean="0"/>
              <a:t>проведение </a:t>
            </a:r>
            <a:r>
              <a:rPr lang="ru-RU" sz="1800"/>
              <a:t>на постоянной основе </a:t>
            </a:r>
            <a:r>
              <a:rPr lang="ru-RU" sz="1800" b="1" smtClean="0"/>
              <a:t>информационно-просветительской работы </a:t>
            </a:r>
            <a:r>
              <a:rPr lang="ru-RU" sz="1800" b="1"/>
              <a:t>с населением</a:t>
            </a:r>
            <a:r>
              <a:rPr lang="ru-RU" sz="1800"/>
              <a:t>, в том числе встречи в трудовых </a:t>
            </a:r>
            <a:r>
              <a:rPr lang="ru-RU" sz="1800" smtClean="0"/>
              <a:t>коллективах</a:t>
            </a:r>
            <a:r>
              <a:rPr lang="ru-RU" sz="1800"/>
              <a:t>.</a:t>
            </a:r>
          </a:p>
        </p:txBody>
      </p:sp>
      <p:pic>
        <p:nvPicPr>
          <p:cNvPr id="30722" name="Picture 2" descr="https://catherineasquithgallery.com/uploads/posts/2021-02/1613636037_12-p-fon-dlya-prezentatsii-sobranie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308854"/>
            <a:ext cx="4402275" cy="263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24860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</a:xfrm>
      </p:grpSpPr>
      <p:sp>
        <p:nvSpPr>
          <p:cNvPr id="390" name="Google Shape;390;p36"/>
          <p:cNvSpPr/>
          <p:nvPr/>
        </p:nvSpPr>
        <p:spPr>
          <a:xfrm>
            <a:off x="3829050" y="-50"/>
            <a:ext cx="5314800" cy="5143500"/>
          </a:xfrm>
          <a:prstGeom prst="parallelogram">
            <a:avLst>
              <a:gd name="adj" fmla="val 55588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93" name="Google Shape;393;p36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13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3" b="12081"/>
          <a:stretch>
            <a:fillRect/>
          </a:stretch>
        </p:blipFill>
        <p:spPr bwMode="auto">
          <a:xfrm>
            <a:off x="3476133" y="1501547"/>
            <a:ext cx="5052325" cy="324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4" name="Google Shape;394;p36"/>
          <p:cNvGrpSpPr/>
          <p:nvPr/>
        </p:nvGrpSpPr>
        <p:grpSpPr>
          <a:xfrm>
            <a:off x="2789709" y="1280089"/>
            <a:ext cx="6354291" cy="3863361"/>
            <a:chOff x="1177450" y="241631"/>
            <a:chExt cx="6173152" cy="3616776"/>
          </a:xfrm>
          <a:solidFill>
            <a:schemeClr val="bg2">
              <a:lumMod val="75000"/>
            </a:schemeClr>
          </a:solidFill>
        </p:grpSpPr>
        <p:sp>
          <p:nvSpPr>
            <p:cNvPr id="395" name="Google Shape;395;p36"/>
            <p:cNvSpPr/>
            <p:nvPr/>
          </p:nvSpPr>
          <p:spPr>
            <a:xfrm>
              <a:off x="1682275" y="241631"/>
              <a:ext cx="5161606" cy="3454973"/>
            </a:xfrm>
            <a:custGeom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1177450" y="3763229"/>
              <a:ext cx="6173152" cy="95178"/>
            </a:xfrm>
            <a:custGeom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177450" y="3687086"/>
              <a:ext cx="6172200" cy="76142"/>
            </a:xfrm>
            <a:custGeom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6"/>
            <p:cNvSpPr/>
            <p:nvPr/>
          </p:nvSpPr>
          <p:spPr>
            <a:xfrm>
              <a:off x="3806350" y="3687086"/>
              <a:ext cx="903922" cy="47589"/>
            </a:xfrm>
            <a:custGeom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Параллелограмм 12"/>
          <p:cNvSpPr/>
          <p:nvPr/>
        </p:nvSpPr>
        <p:spPr>
          <a:xfrm>
            <a:off x="449660" y="267494"/>
            <a:ext cx="7578724" cy="809655"/>
          </a:xfrm>
          <a:prstGeom prst="parallelogram">
            <a:avLst>
              <a:gd name="adj" fmla="val 537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46634" y="320918"/>
            <a:ext cx="698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tx1">
                    <a:lumMod val="90000"/>
                    <a:lumOff val="10000"/>
                  </a:schemeClr>
                </a:solidFill>
              </a:rPr>
              <a:t>Новации, предусмотренные Директивой Президента Республики Беларусь от 27 декабря 2006 г. № 2 «О дебюрократизации государственного аппарата и повышении качества обеспечения жизнедеятельности населения</a:t>
            </a:r>
            <a:r>
              <a:rPr lang="ru-RU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»:</a:t>
            </a:r>
            <a:endParaRPr lang="ru-RU" b="1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3043" y="2355726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000" err="1"/>
              <a:t>цифровизация административных </a:t>
            </a:r>
            <a:r>
              <a:rPr lang="ru-RU" sz="2000" smtClean="0"/>
              <a:t>процедур.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57982627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2" name="Параллелограмм 11"/>
          <p:cNvSpPr/>
          <p:nvPr/>
        </p:nvSpPr>
        <p:spPr>
          <a:xfrm>
            <a:off x="449660" y="483518"/>
            <a:ext cx="7578724" cy="809655"/>
          </a:xfrm>
          <a:prstGeom prst="parallelogram">
            <a:avLst>
              <a:gd name="adj" fmla="val 537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55526"/>
            <a:ext cx="698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tx1">
                    <a:lumMod val="90000"/>
                    <a:lumOff val="10000"/>
                  </a:schemeClr>
                </a:solidFill>
              </a:rPr>
              <a:t>Новации, предусмотренные Директивой Президента Республики Беларусь от 27 декабря 2006 г. № 2 «О дебюрократизации государственного аппарата и повышении качества обеспечения жизнедеятельности населения</a:t>
            </a:r>
            <a:r>
              <a:rPr lang="ru-RU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»:</a:t>
            </a:r>
            <a:endParaRPr lang="ru-RU" b="1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9622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smtClean="0">
                <a:solidFill>
                  <a:srgbClr val="FF0000"/>
                </a:solidFill>
              </a:rPr>
              <a:t>ПОРЯДОК ПРОВЕДЕНИЯ ПРЯМЫХ ТЕЛЕФОННЫХ ЛИНИЙ</a:t>
            </a:r>
            <a:r>
              <a:rPr lang="ru-RU" sz="180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1800" smtClean="0"/>
              <a:t>В РАБОТЕ С НАСЕЛЕНИЕМ: </a:t>
            </a:r>
          </a:p>
          <a:p>
            <a:pPr algn="ctr"/>
            <a:endParaRPr lang="ru-RU" sz="180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smtClean="0"/>
              <a:t>Руководители </a:t>
            </a:r>
            <a:r>
              <a:rPr lang="ru-RU" sz="1800"/>
              <a:t>республиканских органов, облисполкомов, Минского горисполкома и (или) их заместители проводят прямые телефонные линии </a:t>
            </a:r>
            <a:r>
              <a:rPr lang="ru-RU" sz="1800">
                <a:solidFill>
                  <a:srgbClr val="FF0000"/>
                </a:solidFill>
              </a:rPr>
              <a:t>вторую субботу каждого месяца с </a:t>
            </a:r>
            <a:r>
              <a:rPr lang="ru-RU" sz="1800" smtClean="0">
                <a:solidFill>
                  <a:srgbClr val="FF0000"/>
                </a:solidFill>
              </a:rPr>
              <a:t>9.00 </a:t>
            </a:r>
            <a:r>
              <a:rPr lang="ru-RU" sz="1800">
                <a:solidFill>
                  <a:srgbClr val="FF0000"/>
                </a:solidFill>
              </a:rPr>
              <a:t>до 12.00</a:t>
            </a:r>
            <a:r>
              <a:rPr lang="ru-RU" sz="1800"/>
              <a:t> </a:t>
            </a:r>
            <a:r>
              <a:rPr lang="ru-RU" sz="1800" i="1"/>
              <a:t>(по остальным субботам проведение прямых телефонных линий возлагается на начальников структурных подразделений)</a:t>
            </a:r>
            <a:r>
              <a:rPr lang="ru-RU" sz="1800"/>
              <a:t>. </a:t>
            </a:r>
            <a:endParaRPr lang="ru-RU" sz="1800" smtClean="0"/>
          </a:p>
          <a:p>
            <a:pPr algn="just"/>
            <a:endParaRPr lang="ru-RU" sz="180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smtClean="0"/>
              <a:t>Сохранен </a:t>
            </a:r>
            <a:r>
              <a:rPr lang="ru-RU" sz="1800"/>
              <a:t>действующий график проведения прямых линий </a:t>
            </a:r>
            <a:r>
              <a:rPr lang="ru-RU" sz="1800" smtClean="0"/>
              <a:t>         для </a:t>
            </a:r>
            <a:r>
              <a:rPr lang="ru-RU" sz="1800"/>
              <a:t>председателей районных, городских исполкомов </a:t>
            </a:r>
            <a:r>
              <a:rPr lang="ru-RU" sz="1800" i="1" smtClean="0">
                <a:solidFill>
                  <a:srgbClr val="FF0000"/>
                </a:solidFill>
              </a:rPr>
              <a:t>(</a:t>
            </a:r>
            <a:r>
              <a:rPr lang="ru-RU" sz="1800" i="1">
                <a:solidFill>
                  <a:srgbClr val="FF0000"/>
                </a:solidFill>
              </a:rPr>
              <a:t>каждую субботу </a:t>
            </a:r>
            <a:r>
              <a:rPr lang="ru-RU" sz="1800" i="1" smtClean="0">
                <a:solidFill>
                  <a:srgbClr val="FF0000"/>
                </a:solidFill>
              </a:rPr>
              <a:t> с </a:t>
            </a:r>
            <a:r>
              <a:rPr lang="ru-RU" sz="1800" i="1">
                <a:solidFill>
                  <a:srgbClr val="FF0000"/>
                </a:solidFill>
              </a:rPr>
              <a:t>9.00 до 12.00)</a:t>
            </a:r>
            <a:r>
              <a:rPr lang="ru-RU" sz="180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7720226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2" name="Параллелограмм 11"/>
          <p:cNvSpPr/>
          <p:nvPr/>
        </p:nvSpPr>
        <p:spPr>
          <a:xfrm>
            <a:off x="449660" y="483518"/>
            <a:ext cx="7578724" cy="809655"/>
          </a:xfrm>
          <a:prstGeom prst="parallelogram">
            <a:avLst>
              <a:gd name="adj" fmla="val 537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55526"/>
            <a:ext cx="698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chemeClr val="tx1">
                    <a:lumMod val="90000"/>
                    <a:lumOff val="10000"/>
                  </a:schemeClr>
                </a:solidFill>
              </a:rPr>
              <a:t>Новации, предусмотренные Директивой Президента Республики Беларусь от 27 декабря 2006 г. № 2 «О дебюрократизации государственного аппарата и повышении качества обеспечения жизнедеятельности населения</a:t>
            </a:r>
            <a:r>
              <a:rPr lang="ru-RU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»:</a:t>
            </a:r>
            <a:endParaRPr lang="ru-RU" b="1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9622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smtClean="0">
                <a:solidFill>
                  <a:srgbClr val="FF0000"/>
                </a:solidFill>
              </a:rPr>
              <a:t>ПОРЯДОК ПРОВЕДЕНИЯ ЛИЧНОГО ПРИЕМА </a:t>
            </a:r>
            <a:endParaRPr lang="ru-RU" sz="1800" smtClean="0"/>
          </a:p>
          <a:p>
            <a:pPr algn="ctr"/>
            <a:r>
              <a:rPr lang="ru-RU" sz="1800" b="1" smtClean="0">
                <a:solidFill>
                  <a:srgbClr val="FF0000"/>
                </a:solidFill>
              </a:rPr>
              <a:t>РУКОВОДИТЕЛЯМИ ГОСУДАРСТВЕННЫХ ОРГАНОВ, </a:t>
            </a:r>
          </a:p>
          <a:p>
            <a:pPr algn="ctr"/>
            <a:r>
              <a:rPr lang="ru-RU" sz="1800" b="1" smtClean="0">
                <a:solidFill>
                  <a:srgbClr val="FF0000"/>
                </a:solidFill>
              </a:rPr>
              <a:t>В ТОМ ЧИСЛЕ МЕСТНЫХ ОРГАНОВ ВЛАСТИ:</a:t>
            </a:r>
          </a:p>
          <a:p>
            <a:pPr algn="just"/>
            <a:endParaRPr lang="ru-RU" sz="180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smtClean="0"/>
              <a:t>С </a:t>
            </a:r>
            <a:r>
              <a:rPr lang="ru-RU" sz="1800"/>
              <a:t>8.00 до 13.00 либо с 15.00 до 20.00. При этом хотя бы один раз </a:t>
            </a:r>
            <a:r>
              <a:rPr lang="ru-RU" sz="1800" smtClean="0"/>
              <a:t>               в </a:t>
            </a:r>
            <a:r>
              <a:rPr lang="ru-RU" sz="1800"/>
              <a:t>месяц личный прием должен заканчиваться не ранее 20.00. </a:t>
            </a:r>
            <a:endParaRPr lang="ru-RU" sz="1800">
              <a:solidFill>
                <a:srgbClr val="FF0000"/>
              </a:solidFill>
            </a:endParaRPr>
          </a:p>
        </p:txBody>
      </p:sp>
      <p:pic>
        <p:nvPicPr>
          <p:cNvPr id="31754" name="Picture 10" descr="https://www.nesvizh-news.by/wp-content/uploads/2022/12/761_n2071703_big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8003" y="3173948"/>
            <a:ext cx="3452014" cy="194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78993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</a:xfrm>
      </p:grpSpPr>
      <p:sp>
        <p:nvSpPr>
          <p:cNvPr id="292" name="Google Shape;292;p29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16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843558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ЗА 11 МЕСЯЦЕВ 2023 ГОДА В МОГИЛЕВСКОЙ ОБЛАСТИ ПРОВЕДЕНО ПОЧТИ 2 ТЫСЯЧИ ДИАЛОГОВЫХ ПЛОЩАДОК, В КОТОРЫХ ПРИНЯЛО УЧАСТИЕ БОЛЕЕ 8,5 ТЫСЯЧ ЖИТЕЛЕЙ МОГИЛЕВЩИНЫ.</a:t>
            </a:r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4" descr="Диалоговая площадка, посвященная теме геноцида белорусского народа, прошла в Могилев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6552" y="3098631"/>
            <a:ext cx="3667684" cy="206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mogilev.gov.by/images/stories/news/fotofakt2023/dialog-area_20230513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2961" y="3098631"/>
            <a:ext cx="2957551" cy="20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mogilev.gov.by/images/stories/news/fotofakt2023/dialog-area_20230513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7541" y="3098631"/>
            <a:ext cx="3010643" cy="205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95439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11510"/>
            <a:ext cx="83164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smtClean="0">
                <a:solidFill>
                  <a:srgbClr val="002060"/>
                </a:solidFill>
              </a:rPr>
              <a:t>      В Законе </a:t>
            </a:r>
            <a:r>
              <a:rPr lang="ru-RU" sz="2400" b="1">
                <a:solidFill>
                  <a:srgbClr val="002060"/>
                </a:solidFill>
              </a:rPr>
              <a:t>Республики Беларусь </a:t>
            </a:r>
            <a:r>
              <a:rPr lang="ru-RU" sz="2400" b="1" smtClean="0">
                <a:solidFill>
                  <a:srgbClr val="002060"/>
                </a:solidFill>
              </a:rPr>
              <a:t>«</a:t>
            </a:r>
            <a:r>
              <a:rPr lang="ru-RU" sz="2400" b="1">
                <a:solidFill>
                  <a:srgbClr val="002060"/>
                </a:solidFill>
              </a:rPr>
              <a:t>О недопущении реабилитации нацизма</a:t>
            </a:r>
            <a:r>
              <a:rPr lang="ru-RU" sz="2400" b="1" smtClean="0">
                <a:solidFill>
                  <a:srgbClr val="002060"/>
                </a:solidFill>
              </a:rPr>
              <a:t>» от </a:t>
            </a:r>
            <a:r>
              <a:rPr lang="ru-RU" sz="2400" b="1">
                <a:solidFill>
                  <a:srgbClr val="002060"/>
                </a:solidFill>
              </a:rPr>
              <a:t>14 мая 2021 г. определены основные направления профилактики реабилитации нацизма: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59" y="2015525"/>
            <a:ext cx="81724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000" smtClean="0">
                <a:solidFill>
                  <a:srgbClr val="002060"/>
                </a:solidFill>
              </a:rPr>
              <a:t>формирование </a:t>
            </a:r>
            <a:r>
              <a:rPr lang="ru-RU" sz="2000">
                <a:solidFill>
                  <a:srgbClr val="002060"/>
                </a:solidFill>
              </a:rPr>
              <a:t>в обществе нетерпимости к </a:t>
            </a:r>
            <a:r>
              <a:rPr lang="ru-RU" sz="2000" smtClean="0">
                <a:solidFill>
                  <a:srgbClr val="002060"/>
                </a:solidFill>
              </a:rPr>
              <a:t>нацизму;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smtClean="0">
                <a:solidFill>
                  <a:srgbClr val="002060"/>
                </a:solidFill>
              </a:rPr>
              <a:t>создание </a:t>
            </a:r>
            <a:r>
              <a:rPr lang="ru-RU" sz="2000">
                <a:solidFill>
                  <a:srgbClr val="002060"/>
                </a:solidFill>
              </a:rPr>
              <a:t>информационной продукции для недопущения его </a:t>
            </a:r>
            <a:r>
              <a:rPr lang="ru-RU" sz="2000" smtClean="0">
                <a:solidFill>
                  <a:srgbClr val="002060"/>
                </a:solidFill>
              </a:rPr>
              <a:t>реабилитации;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smtClean="0">
                <a:solidFill>
                  <a:srgbClr val="002060"/>
                </a:solidFill>
              </a:rPr>
              <a:t>мониторинг </a:t>
            </a:r>
            <a:r>
              <a:rPr lang="ru-RU" sz="2000">
                <a:solidFill>
                  <a:srgbClr val="002060"/>
                </a:solidFill>
              </a:rPr>
              <a:t>соблюдения </a:t>
            </a:r>
            <a:r>
              <a:rPr lang="ru-RU" sz="2000" smtClean="0">
                <a:solidFill>
                  <a:srgbClr val="002060"/>
                </a:solidFill>
              </a:rPr>
              <a:t>законодательства;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smtClean="0">
                <a:solidFill>
                  <a:srgbClr val="002060"/>
                </a:solidFill>
              </a:rPr>
              <a:t>противодействие </a:t>
            </a:r>
            <a:r>
              <a:rPr lang="ru-RU" sz="2000">
                <a:solidFill>
                  <a:srgbClr val="002060"/>
                </a:solidFill>
              </a:rPr>
              <a:t>реабилитации нацизма при увековечении памяти </a:t>
            </a:r>
            <a:r>
              <a:rPr lang="ru-RU" sz="2000" smtClean="0">
                <a:solidFill>
                  <a:srgbClr val="002060"/>
                </a:solidFill>
              </a:rPr>
              <a:t>погибших;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smtClean="0">
                <a:solidFill>
                  <a:srgbClr val="002060"/>
                </a:solidFill>
              </a:rPr>
              <a:t>содействие </a:t>
            </a:r>
            <a:r>
              <a:rPr lang="ru-RU" sz="2000">
                <a:solidFill>
                  <a:srgbClr val="002060"/>
                </a:solidFill>
              </a:rPr>
              <a:t>прославлению Победы над фашизмом в Великой Отечественной войне.</a:t>
            </a:r>
          </a:p>
        </p:txBody>
      </p:sp>
    </p:spTree>
    <p:extLst>
      <p:ext uri="{BB962C8B-B14F-4D97-AF65-F5344CB8AC3E}">
        <p14:creationId xmlns:p14="http://schemas.microsoft.com/office/powerpoint/2010/main" val="327897224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112060" y="4299939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smtClean="0">
                <a:solidFill>
                  <a:srgbClr val="002060"/>
                </a:solidFill>
              </a:rPr>
              <a:t>Республиканская </a:t>
            </a:r>
            <a:r>
              <a:rPr lang="ru-RU" sz="1800" b="1">
                <a:solidFill>
                  <a:srgbClr val="002060"/>
                </a:solidFill>
              </a:rPr>
              <a:t>партия </a:t>
            </a:r>
            <a:endParaRPr lang="ru-RU" sz="1800" b="1" smtClean="0">
              <a:solidFill>
                <a:srgbClr val="002060"/>
              </a:solidFill>
            </a:endParaRPr>
          </a:p>
          <a:p>
            <a:pPr algn="ctr"/>
            <a:r>
              <a:rPr lang="ru-RU" sz="1800" b="1" smtClean="0">
                <a:solidFill>
                  <a:srgbClr val="002060"/>
                </a:solidFill>
              </a:rPr>
              <a:t>труда </a:t>
            </a:r>
            <a:r>
              <a:rPr lang="ru-RU" sz="1800" b="1">
                <a:solidFill>
                  <a:srgbClr val="002060"/>
                </a:solidFill>
              </a:rPr>
              <a:t>и </a:t>
            </a:r>
            <a:r>
              <a:rPr lang="ru-RU" sz="1800" b="1" smtClean="0">
                <a:solidFill>
                  <a:srgbClr val="002060"/>
                </a:solidFill>
              </a:rPr>
              <a:t>справедливости</a:t>
            </a:r>
            <a:endParaRPr lang="ru-RU" sz="1800" b="1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549" y="20433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002060"/>
                </a:solidFill>
              </a:rPr>
              <a:t>ПОЛИТИЧЕСКИЕ ПАРТИИ </a:t>
            </a:r>
            <a:endParaRPr lang="ru-RU" sz="2400" b="1" smtClean="0">
              <a:solidFill>
                <a:srgbClr val="002060"/>
              </a:solidFill>
            </a:endParaRPr>
          </a:p>
          <a:p>
            <a:pPr algn="ctr"/>
            <a:r>
              <a:rPr lang="ru-RU" sz="2400" b="1" smtClean="0">
                <a:solidFill>
                  <a:srgbClr val="002060"/>
                </a:solidFill>
              </a:rPr>
              <a:t>РЕСПУБЛИКИ БЕЛАРУСЬ: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830" y="2399303"/>
            <a:ext cx="4503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smtClean="0">
                <a:solidFill>
                  <a:srgbClr val="002060"/>
                </a:solidFill>
              </a:rPr>
              <a:t>Белорусская партия «Белая </a:t>
            </a:r>
            <a:r>
              <a:rPr lang="ru-RU" sz="1800" b="1">
                <a:solidFill>
                  <a:srgbClr val="002060"/>
                </a:solidFill>
              </a:rPr>
              <a:t>Русь</a:t>
            </a:r>
            <a:r>
              <a:rPr lang="ru-RU" sz="1800" b="1" smtClean="0">
                <a:solidFill>
                  <a:srgbClr val="002060"/>
                </a:solidFill>
              </a:rPr>
              <a:t>»</a:t>
            </a:r>
            <a:endParaRPr lang="ru-RU" sz="1800" b="1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4869" y="2399303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smtClean="0">
                <a:solidFill>
                  <a:srgbClr val="002060"/>
                </a:solidFill>
              </a:rPr>
              <a:t>Коммунистическая </a:t>
            </a:r>
            <a:r>
              <a:rPr lang="ru-RU" sz="1800" b="1">
                <a:solidFill>
                  <a:srgbClr val="002060"/>
                </a:solidFill>
              </a:rPr>
              <a:t>партия </a:t>
            </a:r>
            <a:r>
              <a:rPr lang="ru-RU" sz="1800" b="1" smtClean="0">
                <a:solidFill>
                  <a:srgbClr val="002060"/>
                </a:solidFill>
              </a:rPr>
              <a:t>Беларуси</a:t>
            </a:r>
            <a:endParaRPr lang="ru-RU" sz="1800" b="1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6749" y="4313516"/>
            <a:ext cx="3816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smtClean="0">
                <a:solidFill>
                  <a:srgbClr val="002060"/>
                </a:solidFill>
              </a:rPr>
              <a:t>Либерально-демократическая </a:t>
            </a:r>
          </a:p>
          <a:p>
            <a:pPr algn="ctr"/>
            <a:r>
              <a:rPr lang="ru-RU" sz="1800" b="1" smtClean="0">
                <a:solidFill>
                  <a:srgbClr val="002060"/>
                </a:solidFill>
              </a:rPr>
              <a:t>партия Беларуси</a:t>
            </a:r>
            <a:endParaRPr lang="ru-RU" sz="1800" b="1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9611" r="6650" b="20497"/>
          <a:stretch>
            <a:fillRect/>
          </a:stretch>
        </p:blipFill>
        <p:spPr bwMode="auto">
          <a:xfrm>
            <a:off x="1653892" y="1035333"/>
            <a:ext cx="1882140" cy="128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Главн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971505"/>
            <a:ext cx="144016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ldpb.by/wp-content/themes/ldpb20/asset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950" y="3147813"/>
            <a:ext cx="3142023" cy="100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1459" y="2987939"/>
            <a:ext cx="1325577" cy="132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007369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smtClean="0">
                <a:solidFill>
                  <a:srgbClr val="002060"/>
                </a:solidFill>
              </a:rPr>
              <a:t>      США </a:t>
            </a:r>
            <a:r>
              <a:rPr lang="ru-RU" sz="2000">
                <a:solidFill>
                  <a:srgbClr val="002060"/>
                </a:solidFill>
              </a:rPr>
              <a:t>и государства Европы </a:t>
            </a:r>
            <a:r>
              <a:rPr lang="ru-RU" sz="2000" b="1">
                <a:solidFill>
                  <a:srgbClr val="002060"/>
                </a:solidFill>
              </a:rPr>
              <a:t>в качестве механизма прессинга</a:t>
            </a:r>
            <a:r>
              <a:rPr lang="ru-RU" sz="2000">
                <a:solidFill>
                  <a:srgbClr val="002060"/>
                </a:solidFill>
              </a:rPr>
              <a:t> своих идеологических и геополитических соперников традиционно активно используют, в том числе,</a:t>
            </a:r>
            <a:r>
              <a:rPr lang="ru-RU" sz="2000" b="1">
                <a:solidFill>
                  <a:srgbClr val="002060"/>
                </a:solidFill>
              </a:rPr>
              <a:t> формат международного наблюдения</a:t>
            </a:r>
            <a:r>
              <a:rPr lang="ru-RU" sz="2000">
                <a:solidFill>
                  <a:srgbClr val="002060"/>
                </a:solidFill>
              </a:rPr>
              <a:t> за выборами</a:t>
            </a:r>
            <a:r>
              <a:rPr lang="ru-RU" sz="2000" smtClean="0">
                <a:solidFill>
                  <a:srgbClr val="002060"/>
                </a:solidFill>
              </a:rPr>
              <a:t>.</a:t>
            </a:r>
            <a:endParaRPr lang="ru-RU" sz="200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372387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mtClean="0">
                <a:solidFill>
                  <a:srgbClr val="002060"/>
                </a:solidFill>
              </a:rPr>
              <a:t>      Отчеты </a:t>
            </a:r>
            <a:r>
              <a:rPr lang="ru-RU" sz="2000" b="1">
                <a:solidFill>
                  <a:srgbClr val="002060"/>
                </a:solidFill>
              </a:rPr>
              <a:t>БДИПЧ ОБСЕ и ПАСЕ об итогах ранее состоявшихся в Республике Беларусь выборов традиционно носили крайне </a:t>
            </a:r>
            <a:r>
              <a:rPr lang="ru-RU" sz="2000" b="1" smtClean="0">
                <a:solidFill>
                  <a:srgbClr val="002060"/>
                </a:solidFill>
              </a:rPr>
              <a:t>субъективный и </a:t>
            </a:r>
            <a:r>
              <a:rPr lang="ru-RU" sz="2000" b="1">
                <a:solidFill>
                  <a:srgbClr val="002060"/>
                </a:solidFill>
              </a:rPr>
              <a:t>политизированный характер.</a:t>
            </a:r>
            <a:r>
              <a:rPr lang="ru-RU" sz="2000" b="1" i="1">
                <a:solidFill>
                  <a:srgbClr val="002060"/>
                </a:solidFill>
              </a:rPr>
              <a:t> </a:t>
            </a:r>
            <a:endParaRPr lang="ru-RU" sz="2000" b="1">
              <a:solidFill>
                <a:srgbClr val="002060"/>
              </a:solidFill>
            </a:endParaRPr>
          </a:p>
        </p:txBody>
      </p:sp>
      <p:pic>
        <p:nvPicPr>
          <p:cNvPr id="12290" name="Picture 2" descr="https://mmkmos.ru/wp-content/uploads/1114055038_0_116_3199_1931_2072x0_60_0_0_da641e7243ecc33eb3bbe44be5bd05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763815"/>
            <a:ext cx="3456384" cy="19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ulpravda.ru/pictures/news/big/103558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"/>
          <a:stretch>
            <a:fillRect/>
          </a:stretch>
        </p:blipFill>
        <p:spPr bwMode="auto">
          <a:xfrm>
            <a:off x="4838613" y="1763815"/>
            <a:ext cx="3117763" cy="199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1826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</a:xfrm>
      </p:grpSpPr>
      <p:sp>
        <p:nvSpPr>
          <p:cNvPr id="186" name="Google Shape;186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" name="Google Shape;131;p15"/>
          <p:cNvSpPr txBox="1">
            <a:spLocks noGrp="1"/>
          </p:cNvSpPr>
          <p:nvPr>
            <p:ph type="body" idx="4294967295"/>
          </p:nvPr>
        </p:nvSpPr>
        <p:spPr>
          <a:xfrm>
            <a:off x="359706" y="4725"/>
            <a:ext cx="8352928" cy="3000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indent="0" algn="just" fontAlgn="base">
              <a:buNone/>
            </a:pPr>
            <a:r>
              <a:rPr lang="ru-RU" i="1">
                <a:solidFill>
                  <a:schemeClr val="tx1"/>
                </a:solidFill>
                <a:latin typeface="+mj-lt"/>
              </a:rPr>
              <a:t> </a:t>
            </a:r>
            <a:r>
              <a:rPr lang="ru-RU" i="1" smtClean="0">
                <a:solidFill>
                  <a:schemeClr val="tx1"/>
                </a:solidFill>
                <a:latin typeface="+mj-lt"/>
              </a:rPr>
              <a:t>     «</a:t>
            </a:r>
            <a:r>
              <a:rPr lang="ru-RU" i="1">
                <a:solidFill>
                  <a:schemeClr val="tx1"/>
                </a:solidFill>
                <a:latin typeface="+mj-lt"/>
              </a:rPr>
              <a:t>Беларусь уже долгие годы остается своего рода заповедным краем спокойствия </a:t>
            </a:r>
            <a:r>
              <a:rPr lang="ru-RU" i="1" smtClean="0">
                <a:solidFill>
                  <a:schemeClr val="tx1"/>
                </a:solidFill>
                <a:latin typeface="+mj-lt"/>
              </a:rPr>
              <a:t>и </a:t>
            </a:r>
            <a:r>
              <a:rPr lang="ru-RU" i="1">
                <a:solidFill>
                  <a:schemeClr val="tx1"/>
                </a:solidFill>
                <a:latin typeface="+mj-lt"/>
              </a:rPr>
              <a:t>стабильности</a:t>
            </a:r>
            <a:r>
              <a:rPr lang="ru-RU" i="1" smtClean="0">
                <a:solidFill>
                  <a:schemeClr val="tx1"/>
                </a:solidFill>
                <a:latin typeface="+mj-lt"/>
              </a:rPr>
              <a:t>. </a:t>
            </a:r>
            <a:endParaRPr lang="en-US" i="1" smtClean="0">
              <a:solidFill>
                <a:schemeClr val="tx1"/>
              </a:solidFill>
              <a:latin typeface="+mj-lt"/>
            </a:endParaRPr>
          </a:p>
          <a:p>
            <a:pPr marL="76200" indent="0" algn="just" fontAlgn="base">
              <a:buNone/>
            </a:pPr>
            <a:r>
              <a:rPr lang="ru-RU" i="1" smtClean="0">
                <a:solidFill>
                  <a:schemeClr val="tx1"/>
                </a:solidFill>
                <a:latin typeface="+mj-lt"/>
              </a:rPr>
              <a:t>В </a:t>
            </a:r>
            <a:r>
              <a:rPr lang="ru-RU" i="1">
                <a:solidFill>
                  <a:schemeClr val="tx1"/>
                </a:solidFill>
                <a:latin typeface="+mj-lt"/>
              </a:rPr>
              <a:t>таких условиях комфортно жить </a:t>
            </a:r>
            <a:r>
              <a:rPr lang="en-US" i="1">
                <a:solidFill>
                  <a:schemeClr val="tx1"/>
                </a:solidFill>
                <a:latin typeface="+mj-lt"/>
              </a:rPr>
              <a:t> </a:t>
            </a:r>
            <a:r>
              <a:rPr lang="ru-RU" i="1" smtClean="0">
                <a:solidFill>
                  <a:schemeClr val="tx1"/>
                </a:solidFill>
                <a:latin typeface="+mj-lt"/>
              </a:rPr>
              <a:t>и </a:t>
            </a:r>
            <a:r>
              <a:rPr lang="ru-RU" i="1">
                <a:solidFill>
                  <a:schemeClr val="tx1"/>
                </a:solidFill>
                <a:latin typeface="+mj-lt"/>
              </a:rPr>
              <a:t>работать».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2620743"/>
            <a:ext cx="5824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800" b="1" kern="1200">
                <a:solidFill>
                  <a:schemeClr val="tx1"/>
                </a:solidFill>
              </a:rPr>
              <a:t>Президент Республики Беларусь А.Г. Лукашенко.</a:t>
            </a:r>
          </a:p>
        </p:txBody>
      </p:sp>
      <p:pic>
        <p:nvPicPr>
          <p:cNvPr id="2050" name="Picture 2" descr="https://www.wr-script.ru/foto/foto/102100244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3720" y="3394779"/>
            <a:ext cx="2520280" cy="174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ykaleidoscope.ru/x/uploads/posts/2022-09/1663095820_6-mykaleidoscope-ru-p-stolitsa-belorussii-krasivo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94779"/>
            <a:ext cx="2448618" cy="174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vsegda-pomnim.com/uploads/posts/2022-04/1649134501_49-vsegda-pomnim-com-p-krasivaya-priroda-belarusi-foto-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0" b="13119"/>
          <a:stretch>
            <a:fillRect/>
          </a:stretch>
        </p:blipFill>
        <p:spPr bwMode="auto">
          <a:xfrm>
            <a:off x="2448619" y="3394779"/>
            <a:ext cx="4175102" cy="17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7000" b="-7000"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</a:xfrm>
      </p:grpSpPr>
      <p:sp>
        <p:nvSpPr>
          <p:cNvPr id="242" name="Google Shape;242;p25"/>
          <p:cNvSpPr txBox="1">
            <a:spLocks noGrp="1"/>
          </p:cNvSpPr>
          <p:nvPr>
            <p:ph type="title" idx="4294967295"/>
          </p:nvPr>
        </p:nvSpPr>
        <p:spPr>
          <a:xfrm>
            <a:off x="323528" y="2427734"/>
            <a:ext cx="8496944" cy="244827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360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«ГИБРИДНЫЙ» БЛИЦКРИГ ПРОТИВ БЕЛАРУСИ ПРОВАЛИЛСЯ. </a:t>
            </a:r>
            <a:br>
              <a:rPr lang="ru-RU" sz="360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 ВМЕСТЕ </a:t>
            </a:r>
            <a:br>
              <a:rPr lang="ru-RU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САМООТВЕРЖЕННО ОТСТОЯЛИ НЕЗАВИСИМОСТЬ СТРАНЫ. </a:t>
            </a:r>
            <a:endParaRPr lang="ru-RU" sz="3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3" name="Google Shape;243;p25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20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01087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«ЭЛЕКТОРАЛЬНЫЙ СУВЕРЕНИТЕТ» – </a:t>
            </a:r>
            <a:r>
              <a:rPr lang="ru-RU" sz="2000" b="1">
                <a:solidFill>
                  <a:srgbClr val="002060"/>
                </a:solidFill>
              </a:rPr>
              <a:t>неотъемлемое </a:t>
            </a:r>
            <a:r>
              <a:rPr lang="ru-RU" sz="2000" b="1" smtClean="0">
                <a:solidFill>
                  <a:srgbClr val="002060"/>
                </a:solidFill>
              </a:rPr>
              <a:t>                               и </a:t>
            </a:r>
            <a:r>
              <a:rPr lang="ru-RU" sz="2000" b="1">
                <a:solidFill>
                  <a:srgbClr val="002060"/>
                </a:solidFill>
              </a:rPr>
              <a:t>исключительное право государства самостоятельно </a:t>
            </a:r>
            <a:r>
              <a:rPr lang="ru-RU" sz="2000" b="1" smtClean="0">
                <a:solidFill>
                  <a:srgbClr val="002060"/>
                </a:solidFill>
              </a:rPr>
              <a:t>                      и </a:t>
            </a:r>
            <a:r>
              <a:rPr lang="ru-RU" sz="2000" b="1">
                <a:solidFill>
                  <a:srgbClr val="002060"/>
                </a:solidFill>
              </a:rPr>
              <a:t>независимо организовывать и проводить выборы, референдумы в целях обеспечения реализации полновластия народа и свободы его выбора при верховенстве Конституции </a:t>
            </a:r>
            <a:r>
              <a:rPr lang="ru-RU" sz="2000" b="1" smtClean="0">
                <a:solidFill>
                  <a:srgbClr val="002060"/>
                </a:solidFill>
              </a:rPr>
              <a:t>и национального </a:t>
            </a:r>
            <a:r>
              <a:rPr lang="ru-RU" sz="2000" b="1">
                <a:solidFill>
                  <a:srgbClr val="002060"/>
                </a:solidFill>
              </a:rPr>
              <a:t>законодательства, недопущения </a:t>
            </a:r>
            <a:r>
              <a:rPr lang="ru-RU" sz="2000" b="1" smtClean="0">
                <a:solidFill>
                  <a:srgbClr val="002060"/>
                </a:solidFill>
              </a:rPr>
              <a:t>вмешательства в </a:t>
            </a:r>
            <a:r>
              <a:rPr lang="ru-RU" sz="2000" b="1">
                <a:solidFill>
                  <a:srgbClr val="002060"/>
                </a:solidFill>
              </a:rPr>
              <a:t>избирательный процесс.</a:t>
            </a:r>
          </a:p>
        </p:txBody>
      </p:sp>
      <p:pic>
        <p:nvPicPr>
          <p:cNvPr id="15362" name="Picture 2" descr="https://lidanews.by/images/2020/5/Vybory-v-Beloruss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3736" y="2747856"/>
            <a:ext cx="3520543" cy="234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961127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</a:xfrm>
      </p:grpSpPr>
      <p:sp>
        <p:nvSpPr>
          <p:cNvPr id="186" name="Google Shape;186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5" name="Google Shape;131;p15"/>
          <p:cNvSpPr txBox="1">
            <a:spLocks noGrp="1"/>
          </p:cNvSpPr>
          <p:nvPr>
            <p:ph type="body" idx="4294967295"/>
          </p:nvPr>
        </p:nvSpPr>
        <p:spPr>
          <a:xfrm>
            <a:off x="611560" y="843558"/>
            <a:ext cx="7848872" cy="3000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indent="0" algn="just" fontAlgn="base">
              <a:buNone/>
            </a:pPr>
            <a:r>
              <a:rPr lang="ru-RU" i="1" smtClean="0">
                <a:solidFill>
                  <a:schemeClr val="tx1"/>
                </a:solidFill>
                <a:latin typeface="+mj-lt"/>
              </a:rPr>
              <a:t>      «</a:t>
            </a:r>
            <a:r>
              <a:rPr lang="ru-RU" i="1">
                <a:solidFill>
                  <a:schemeClr val="tx1"/>
                </a:solidFill>
                <a:latin typeface="+mj-lt"/>
              </a:rPr>
              <a:t>Легких избирательных кампаний ждать </a:t>
            </a:r>
            <a:r>
              <a:rPr lang="ru-RU" i="1" smtClean="0">
                <a:solidFill>
                  <a:schemeClr val="tx1"/>
                </a:solidFill>
                <a:latin typeface="+mj-lt"/>
              </a:rPr>
              <a:t>                          не </a:t>
            </a:r>
            <a:r>
              <a:rPr lang="ru-RU" i="1">
                <a:solidFill>
                  <a:schemeClr val="tx1"/>
                </a:solidFill>
                <a:latin typeface="+mj-lt"/>
              </a:rPr>
              <a:t>приходится. Сами видите, в каких условиях находится наша страна. Неопределенность международной обстановки, беспрецедентное внешнее давление, информационные атаки </a:t>
            </a:r>
            <a:r>
              <a:rPr lang="ru-RU" i="1" smtClean="0">
                <a:solidFill>
                  <a:schemeClr val="tx1"/>
                </a:solidFill>
                <a:latin typeface="+mj-lt"/>
              </a:rPr>
              <a:t>                      и </a:t>
            </a:r>
            <a:r>
              <a:rPr lang="ru-RU" i="1">
                <a:solidFill>
                  <a:schemeClr val="tx1"/>
                </a:solidFill>
                <a:latin typeface="+mj-lt"/>
              </a:rPr>
              <a:t>провокации».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4074626"/>
            <a:ext cx="5824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800" b="1" kern="1200">
                <a:solidFill>
                  <a:schemeClr val="tx1"/>
                </a:solidFill>
              </a:rPr>
              <a:t>Президент Республики Беларусь А.Г. Лукашенко.</a:t>
            </a:r>
          </a:p>
        </p:txBody>
      </p:sp>
    </p:spTree>
    <p:extLst>
      <p:ext uri="{BB962C8B-B14F-4D97-AF65-F5344CB8AC3E}">
        <p14:creationId xmlns:p14="http://schemas.microsoft.com/office/powerpoint/2010/main" val="3968325681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12" name="Параллелограмм 11"/>
          <p:cNvSpPr/>
          <p:nvPr/>
        </p:nvSpPr>
        <p:spPr>
          <a:xfrm>
            <a:off x="467544" y="483518"/>
            <a:ext cx="7578724" cy="809655"/>
          </a:xfrm>
          <a:prstGeom prst="parallelogram">
            <a:avLst>
              <a:gd name="adj" fmla="val 537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55526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ОСНОВНЫЕ НОВАЦИИ </a:t>
            </a:r>
          </a:p>
          <a:p>
            <a:pPr algn="just"/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ИЗБИРАТЕЛЬНОГО ЗАКОНОДАТЕЛЬСТВА: </a:t>
            </a:r>
            <a:endParaRPr lang="ru-RU" sz="2000" b="1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563638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000" b="1">
                <a:solidFill>
                  <a:schemeClr val="tx1">
                    <a:lumMod val="90000"/>
                    <a:lumOff val="10000"/>
                  </a:schemeClr>
                </a:solidFill>
              </a:rPr>
              <a:t>и</a:t>
            </a:r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зменены </a:t>
            </a:r>
            <a:r>
              <a:rPr lang="ru-RU" sz="2000" b="1">
                <a:solidFill>
                  <a:schemeClr val="tx1">
                    <a:lumMod val="90000"/>
                    <a:lumOff val="10000"/>
                  </a:schemeClr>
                </a:solidFill>
              </a:rPr>
              <a:t>требования к кандидатам в </a:t>
            </a:r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Президенты;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2000" b="1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b="1">
                <a:solidFill>
                  <a:schemeClr val="tx1">
                    <a:lumMod val="90000"/>
                    <a:lumOff val="10000"/>
                  </a:schemeClr>
                </a:solidFill>
              </a:rPr>
              <a:t>Кодекс дополнен отдельным разделом в связи </a:t>
            </a:r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                         с </a:t>
            </a:r>
            <a:r>
              <a:rPr lang="ru-RU" sz="2000" b="1">
                <a:solidFill>
                  <a:schemeClr val="tx1">
                    <a:lumMod val="90000"/>
                    <a:lumOff val="10000"/>
                  </a:schemeClr>
                </a:solidFill>
              </a:rPr>
              <a:t>приданием </a:t>
            </a:r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конституционно-правового </a:t>
            </a:r>
            <a:r>
              <a:rPr lang="ru-RU" sz="2000" b="1">
                <a:solidFill>
                  <a:schemeClr val="tx1">
                    <a:lumMod val="90000"/>
                    <a:lumOff val="10000"/>
                  </a:schemeClr>
                </a:solidFill>
              </a:rPr>
              <a:t>статуса </a:t>
            </a:r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ВНС;</a:t>
            </a:r>
          </a:p>
        </p:txBody>
      </p:sp>
      <p:pic>
        <p:nvPicPr>
          <p:cNvPr id="13314" name="Picture 2" descr="https://obetomnegovoryat.ru/wp-content/uploads/2021/02/j-rwfxr5q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2887077"/>
            <a:ext cx="3862533" cy="213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lidanews.by/images/2020/5/Vybory-v-Beloruss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116" y="2887076"/>
            <a:ext cx="3197828" cy="213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15102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</a:xfrm>
      </p:grpSpPr>
      <p:pic>
        <p:nvPicPr>
          <p:cNvPr id="16386" name="Picture 2" descr="https://zviazda.by/sites/default/files/field/image/116297438_109669040833443_5185749982750486872_n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091" y="3075806"/>
            <a:ext cx="3129813" cy="20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2" name="Параллелограмм 11"/>
          <p:cNvSpPr/>
          <p:nvPr/>
        </p:nvSpPr>
        <p:spPr>
          <a:xfrm>
            <a:off x="449660" y="483518"/>
            <a:ext cx="7578724" cy="809655"/>
          </a:xfrm>
          <a:prstGeom prst="parallelogram">
            <a:avLst>
              <a:gd name="adj" fmla="val 537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55526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ОСНОВНЫЕ НОВАЦИИ </a:t>
            </a:r>
          </a:p>
          <a:p>
            <a:pPr algn="just"/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ИЗБИРАТЕЛЬНОГО ЗАКОНОДАТЕЛЬСТВА: </a:t>
            </a:r>
            <a:endParaRPr lang="ru-RU" sz="2000" b="1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563638"/>
            <a:ext cx="80107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000" b="1">
                <a:solidFill>
                  <a:schemeClr val="tx1">
                    <a:lumMod val="90000"/>
                    <a:lumOff val="10000"/>
                  </a:schemeClr>
                </a:solidFill>
              </a:rPr>
              <a:t>п</a:t>
            </a:r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редусмотрен </a:t>
            </a:r>
            <a:r>
              <a:rPr lang="ru-RU" sz="2000" b="1">
                <a:solidFill>
                  <a:schemeClr val="tx1">
                    <a:lumMod val="90000"/>
                    <a:lumOff val="10000"/>
                  </a:schemeClr>
                </a:solidFill>
              </a:rPr>
              <a:t>единый день голосования на выборах депутатов всех уровней;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2000" b="1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b="1">
                <a:solidFill>
                  <a:schemeClr val="tx1">
                    <a:lumMod val="90000"/>
                    <a:lumOff val="10000"/>
                  </a:schemeClr>
                </a:solidFill>
              </a:rPr>
              <a:t>о</a:t>
            </a:r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птимизирован </a:t>
            </a:r>
            <a:r>
              <a:rPr lang="ru-RU" sz="2000" b="1">
                <a:solidFill>
                  <a:schemeClr val="tx1">
                    <a:lumMod val="90000"/>
                    <a:lumOff val="10000"/>
                  </a:schemeClr>
                </a:solidFill>
              </a:rPr>
              <a:t>порядок избрания членов Совета Республики; </a:t>
            </a:r>
          </a:p>
        </p:txBody>
      </p:sp>
      <p:pic>
        <p:nvPicPr>
          <p:cNvPr id="16388" name="Picture 4" descr="https://telegra.ph/file/92c33b64dffac50a811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3507854"/>
            <a:ext cx="4528138" cy="133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865662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12" name="Параллелограмм 11"/>
          <p:cNvSpPr/>
          <p:nvPr/>
        </p:nvSpPr>
        <p:spPr>
          <a:xfrm>
            <a:off x="449660" y="483518"/>
            <a:ext cx="7578724" cy="809655"/>
          </a:xfrm>
          <a:prstGeom prst="parallelogram">
            <a:avLst>
              <a:gd name="adj" fmla="val 537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55526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ОСНОВНЫЕ НОВАЦИИ </a:t>
            </a:r>
          </a:p>
          <a:p>
            <a:pPr algn="just"/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ИЗБИРАТЕЛЬНОГО ЗАКОНОДАТЕЛЬСТВА: </a:t>
            </a:r>
            <a:endParaRPr lang="ru-RU" sz="2000" b="1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3779793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000" b="1">
                <a:solidFill>
                  <a:schemeClr val="tx1">
                    <a:lumMod val="90000"/>
                    <a:lumOff val="10000"/>
                  </a:schemeClr>
                </a:solidFill>
              </a:rPr>
              <a:t>п</a:t>
            </a:r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редоставлено </a:t>
            </a:r>
            <a:r>
              <a:rPr lang="ru-RU" sz="2000" b="1">
                <a:solidFill>
                  <a:schemeClr val="tx1">
                    <a:lumMod val="90000"/>
                    <a:lumOff val="10000"/>
                  </a:schemeClr>
                </a:solidFill>
              </a:rPr>
              <a:t>право лицам, в отношении которых избрана мера пресечения в виде содержания </a:t>
            </a:r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              под </a:t>
            </a:r>
            <a:r>
              <a:rPr lang="ru-RU" sz="2000" b="1">
                <a:solidFill>
                  <a:schemeClr val="tx1">
                    <a:lumMod val="90000"/>
                    <a:lumOff val="10000"/>
                  </a:schemeClr>
                </a:solidFill>
              </a:rPr>
              <a:t>стражей, принимать участие в </a:t>
            </a:r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голосовании;</a:t>
            </a:r>
            <a:endParaRPr lang="ru-RU" sz="1800" b="1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7410" name="Picture 2" descr="https://gdb.rferl.org/088a0000-0a00-0242-d095-08da97221edb_w1200_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3059" y="1569861"/>
            <a:ext cx="3701349" cy="20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cdnn1.lt.sputniknews.com/img/1085/13/10851342_0:192:2000:1323_1920x0_80_0_0_9ccb8e47797d08ee8ba6d87c124a1f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789" y="1569861"/>
            <a:ext cx="3768211" cy="20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029106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12" name="Параллелограмм 11"/>
          <p:cNvSpPr/>
          <p:nvPr/>
        </p:nvSpPr>
        <p:spPr>
          <a:xfrm>
            <a:off x="449660" y="483518"/>
            <a:ext cx="7578724" cy="809655"/>
          </a:xfrm>
          <a:prstGeom prst="parallelogram">
            <a:avLst>
              <a:gd name="adj" fmla="val 537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55526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ОСНОВНЫЕ НОВАЦИИ </a:t>
            </a:r>
          </a:p>
          <a:p>
            <a:pPr algn="just"/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ИЗБИРАТЕЛЬНОГО ЗАКОНОДАТЕЛЬСТВА: </a:t>
            </a:r>
            <a:endParaRPr lang="ru-RU" sz="2000" b="1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491630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000" b="1">
                <a:solidFill>
                  <a:schemeClr val="tx1">
                    <a:lumMod val="90000"/>
                    <a:lumOff val="10000"/>
                  </a:schemeClr>
                </a:solidFill>
              </a:rPr>
              <a:t>р</a:t>
            </a:r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егламентированы </a:t>
            </a:r>
            <a:r>
              <a:rPr lang="ru-RU" sz="2000" b="1">
                <a:solidFill>
                  <a:schemeClr val="tx1">
                    <a:lumMod val="90000"/>
                    <a:lumOff val="10000"/>
                  </a:schemeClr>
                </a:solidFill>
              </a:rPr>
              <a:t>процедуры признания выборов Президента, членов Совета Республики, депутатов Палаты представителей неконституционными </a:t>
            </a:r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           или </a:t>
            </a:r>
            <a:r>
              <a:rPr lang="ru-RU" sz="2000" b="1">
                <a:solidFill>
                  <a:schemeClr val="tx1">
                    <a:lumMod val="90000"/>
                    <a:lumOff val="10000"/>
                  </a:schemeClr>
                </a:solidFill>
              </a:rPr>
              <a:t>нелегитимными</a:t>
            </a:r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;</a:t>
            </a:r>
          </a:p>
        </p:txBody>
      </p:sp>
      <p:pic>
        <p:nvPicPr>
          <p:cNvPr id="19458" name="Picture 2" descr="http://lh6.ggpht.com/-ABr6s6GoQLM/UGAz86Y2D9I/AAAAAAAAChk/SteDAab4Qv8/s72-c/unique-selling-proposition%25255B3%25255D.jp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" b="28560"/>
          <a:stretch>
            <a:fillRect/>
          </a:stretch>
        </p:blipFill>
        <p:spPr bwMode="auto">
          <a:xfrm>
            <a:off x="3707904" y="2431885"/>
            <a:ext cx="3744416" cy="271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301979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12" name="Параллелограмм 11"/>
          <p:cNvSpPr/>
          <p:nvPr/>
        </p:nvSpPr>
        <p:spPr>
          <a:xfrm>
            <a:off x="449660" y="483518"/>
            <a:ext cx="7578724" cy="809655"/>
          </a:xfrm>
          <a:prstGeom prst="parallelogram">
            <a:avLst>
              <a:gd name="adj" fmla="val 537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55526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ОСНОВНЫЕ НОВАЦИИ </a:t>
            </a:r>
          </a:p>
          <a:p>
            <a:pPr algn="just"/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ИЗБИРАТЕЛЬНОГО ЗАКОНОДАТЕЛЬСТВА: </a:t>
            </a:r>
            <a:endParaRPr lang="ru-RU" sz="2000" b="1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91629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000" b="1">
                <a:solidFill>
                  <a:schemeClr val="tx1">
                    <a:lumMod val="90000"/>
                    <a:lumOff val="10000"/>
                  </a:schemeClr>
                </a:solidFill>
              </a:rPr>
              <a:t>и</a:t>
            </a:r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зменен </a:t>
            </a:r>
            <a:r>
              <a:rPr lang="ru-RU" sz="2000" b="1">
                <a:solidFill>
                  <a:schemeClr val="tx1">
                    <a:lumMod val="90000"/>
                    <a:lumOff val="10000"/>
                  </a:schemeClr>
                </a:solidFill>
              </a:rPr>
              <a:t>порядок формирования Центральной избирательной </a:t>
            </a:r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комиссии;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b="1">
                <a:solidFill>
                  <a:schemeClr val="tx1">
                    <a:lumMod val="90000"/>
                    <a:lumOff val="10000"/>
                  </a:schemeClr>
                </a:solidFill>
              </a:rPr>
              <a:t>о</a:t>
            </a:r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птимизирована </a:t>
            </a:r>
            <a:r>
              <a:rPr lang="ru-RU" sz="2000" b="1">
                <a:solidFill>
                  <a:schemeClr val="tx1">
                    <a:lumMod val="90000"/>
                    <a:lumOff val="10000"/>
                  </a:schemeClr>
                </a:solidFill>
              </a:rPr>
              <a:t>система избирательных </a:t>
            </a:r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комиссий             </a:t>
            </a:r>
            <a:r>
              <a:rPr lang="ru-RU" sz="2000" b="1">
                <a:solidFill>
                  <a:schemeClr val="tx1">
                    <a:lumMod val="90000"/>
                    <a:lumOff val="10000"/>
                  </a:schemeClr>
                </a:solidFill>
              </a:rPr>
              <a:t>и порядок образования избирательных округов</a:t>
            </a:r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;</a:t>
            </a:r>
            <a:endParaRPr lang="ru-RU" sz="2000" b="1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8434" name="Picture 2" descr="Облож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853296"/>
            <a:ext cx="6851155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67199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12" name="Параллелограмм 11"/>
          <p:cNvSpPr/>
          <p:nvPr/>
        </p:nvSpPr>
        <p:spPr>
          <a:xfrm>
            <a:off x="449660" y="483518"/>
            <a:ext cx="7578724" cy="809655"/>
          </a:xfrm>
          <a:prstGeom prst="parallelogram">
            <a:avLst>
              <a:gd name="adj" fmla="val 537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55526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ОСНОВНЫЕ НОВАЦИИ </a:t>
            </a:r>
          </a:p>
          <a:p>
            <a:pPr algn="just"/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ИЗБИРАТЕЛЬНОГО ЗАКОНОДАТЕЛЬСТВА: </a:t>
            </a:r>
            <a:endParaRPr lang="ru-RU" sz="2000" b="1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9622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п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редусмотрено </a:t>
            </a: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снятие требования о минимальной явке избирателей на выборах депутатов Палаты 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представителей;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800" b="1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закреплено </a:t>
            </a: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ограничение на выдвижение кандидатами 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                        в </a:t>
            </a: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Президенты, в депутаты Палаты представителей, в члены Совета Республики граждан, в отношении которых имеется вступивший в законную силу обвинительный приговор суда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;</a:t>
            </a:r>
          </a:p>
        </p:txBody>
      </p:sp>
      <p:pic>
        <p:nvPicPr>
          <p:cNvPr id="20482" name="Picture 2" descr="https://p-v.by/wp-content/uploads/2023/03/su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3301" y="3431469"/>
            <a:ext cx="2544843" cy="169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24331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12" name="Параллелограмм 11"/>
          <p:cNvSpPr/>
          <p:nvPr/>
        </p:nvSpPr>
        <p:spPr>
          <a:xfrm>
            <a:off x="449660" y="483518"/>
            <a:ext cx="7578724" cy="809655"/>
          </a:xfrm>
          <a:prstGeom prst="parallelogram">
            <a:avLst>
              <a:gd name="adj" fmla="val 537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55526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ОСНОВНЫЕ НОВАЦИИ </a:t>
            </a:r>
          </a:p>
          <a:p>
            <a:pPr algn="just"/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ИЗБИРАТЕЛЬНОГО ЗАКОНОДАТЕЛЬСТВА: </a:t>
            </a:r>
            <a:endParaRPr lang="ru-RU" sz="2000" b="1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707654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п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редусмотрено право всех зарегистрированных кандидатов                 в депутаты Палаты представителей направлять своих представителей в окружные избирательные комиссии            в качестве членов этих комиссий с правом совещательного голоса;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800" b="1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п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редоставлено </a:t>
            </a: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право лицам, выдвигаемым кандидатами 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            в </a:t>
            </a: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депутаты, создавать собственные избирательные фонды для финансирования расходов, связанных со сбором подписей 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избирателей;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800" b="1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8930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</a:xfrm>
      </p:grpSpPr>
      <p:sp>
        <p:nvSpPr>
          <p:cNvPr id="186" name="Google Shape;186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" name="Google Shape;131;p15"/>
          <p:cNvSpPr txBox="1">
            <a:spLocks noGrp="1"/>
          </p:cNvSpPr>
          <p:nvPr>
            <p:ph type="body" idx="4294967295"/>
          </p:nvPr>
        </p:nvSpPr>
        <p:spPr>
          <a:xfrm>
            <a:off x="539552" y="1083543"/>
            <a:ext cx="8064896" cy="3000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indent="0" algn="just" fontAlgn="base">
              <a:buNone/>
            </a:pPr>
            <a:r>
              <a:rPr lang="ru-RU" i="1">
                <a:solidFill>
                  <a:schemeClr val="tx1"/>
                </a:solidFill>
                <a:latin typeface="+mj-lt"/>
              </a:rPr>
              <a:t> </a:t>
            </a:r>
            <a:r>
              <a:rPr lang="ru-RU" i="1" smtClean="0">
                <a:solidFill>
                  <a:schemeClr val="tx1"/>
                </a:solidFill>
                <a:latin typeface="+mj-lt"/>
              </a:rPr>
              <a:t>     «</a:t>
            </a:r>
            <a:r>
              <a:rPr lang="ru-RU" i="1">
                <a:solidFill>
                  <a:schemeClr val="tx1"/>
                </a:solidFill>
                <a:latin typeface="+mj-lt"/>
              </a:rPr>
              <a:t>Мы вступаем в электоральную кампанию. Она будет длительной: начиная с местных органов власти, местных Советов, Всебелорусского народного собрания и заканчивая президентскими выборами. С одной стороны, мобилизация людей </a:t>
            </a:r>
            <a:r>
              <a:rPr lang="en-US" i="1" smtClean="0">
                <a:solidFill>
                  <a:schemeClr val="tx1"/>
                </a:solidFill>
                <a:latin typeface="+mj-lt"/>
              </a:rPr>
              <a:t>              </a:t>
            </a:r>
            <a:r>
              <a:rPr lang="ru-RU" i="1" smtClean="0">
                <a:solidFill>
                  <a:schemeClr val="tx1"/>
                </a:solidFill>
                <a:latin typeface="+mj-lt"/>
              </a:rPr>
              <a:t>и </a:t>
            </a:r>
            <a:r>
              <a:rPr lang="ru-RU" i="1">
                <a:solidFill>
                  <a:schemeClr val="tx1"/>
                </a:solidFill>
                <a:latin typeface="+mj-lt"/>
              </a:rPr>
              <a:t>наша мобилизация. С другой стороны, конечно, надо сделать так, чтобы не раскачалась страна </a:t>
            </a:r>
            <a:r>
              <a:rPr lang="en-US" i="1" smtClean="0">
                <a:solidFill>
                  <a:schemeClr val="tx1"/>
                </a:solidFill>
                <a:latin typeface="+mj-lt"/>
              </a:rPr>
              <a:t>           </a:t>
            </a:r>
            <a:r>
              <a:rPr lang="ru-RU" i="1" smtClean="0">
                <a:solidFill>
                  <a:schemeClr val="tx1"/>
                </a:solidFill>
                <a:latin typeface="+mj-lt"/>
              </a:rPr>
              <a:t>и </a:t>
            </a:r>
            <a:r>
              <a:rPr lang="ru-RU" i="1">
                <a:solidFill>
                  <a:schemeClr val="tx1"/>
                </a:solidFill>
                <a:latin typeface="+mj-lt"/>
              </a:rPr>
              <a:t>общество».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4443958"/>
            <a:ext cx="5824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800" b="1" kern="1200">
                <a:solidFill>
                  <a:schemeClr val="tx1"/>
                </a:solidFill>
              </a:rPr>
              <a:t>Президент Республики Беларусь А.Г. Лукашенко.</a:t>
            </a:r>
          </a:p>
        </p:txBody>
      </p:sp>
    </p:spTree>
    <p:extLst>
      <p:ext uri="{BB962C8B-B14F-4D97-AF65-F5344CB8AC3E}">
        <p14:creationId xmlns:p14="http://schemas.microsoft.com/office/powerpoint/2010/main" val="2176631482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12" name="Параллелограмм 11"/>
          <p:cNvSpPr/>
          <p:nvPr/>
        </p:nvSpPr>
        <p:spPr>
          <a:xfrm>
            <a:off x="449660" y="483518"/>
            <a:ext cx="7578724" cy="809655"/>
          </a:xfrm>
          <a:prstGeom prst="parallelogram">
            <a:avLst>
              <a:gd name="adj" fmla="val 537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55526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ОСНОВНЫЕ НОВАЦИИ </a:t>
            </a:r>
          </a:p>
          <a:p>
            <a:pPr algn="just"/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ИЗБИРАТЕЛЬНОГО ЗАКОНОДАТЕЛЬСТВА: </a:t>
            </a:r>
            <a:endParaRPr lang="ru-RU" sz="2000" b="1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707654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и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зменено </a:t>
            </a: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количество подписей избирателей, необходимых для выдвижения кандидатом в депутаты местного Совета депутатов: не менее 1% избирателей, проживающих 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           на </a:t>
            </a: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территории данного избирательного округа, но не менее 10 подписей избирателей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800" b="1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у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точнен </a:t>
            </a: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статус наблюдателей, которыми могут являться представители политических партий, других общественных объединений, трудовых коллективов, а также граждан, обладающих избирательным 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правом;</a:t>
            </a:r>
            <a:endParaRPr lang="ru-RU" sz="1800" b="1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17212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12" name="Параллелограмм 11"/>
          <p:cNvSpPr/>
          <p:nvPr/>
        </p:nvSpPr>
        <p:spPr>
          <a:xfrm>
            <a:off x="449660" y="483518"/>
            <a:ext cx="7578724" cy="809655"/>
          </a:xfrm>
          <a:prstGeom prst="parallelogram">
            <a:avLst>
              <a:gd name="adj" fmla="val 537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55526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ОСНОВНЫЕ НОВАЦИИ </a:t>
            </a:r>
          </a:p>
          <a:p>
            <a:pPr algn="just"/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ИЗБИРАТЕЛЬНОГО ЗАКОНОДАТЕЛЬСТВА: </a:t>
            </a:r>
            <a:endParaRPr lang="ru-RU" sz="2000" b="1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427734"/>
            <a:ext cx="76507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Изменено время досрочного голосования, которое будет проходить с 12 до 19 часов без 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перерыва</a:t>
            </a: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  <a:endParaRPr lang="ru-RU" sz="1800" b="1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1800" b="1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Для </a:t>
            </a: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организации голосования по месту нахождения избирателей предусмотрена возможность изготовления пяти переносных ящиков вместо 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трех.</a:t>
            </a:r>
            <a:endParaRPr lang="ru-RU" sz="1800" b="1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563638"/>
            <a:ext cx="8010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smtClean="0">
                <a:solidFill>
                  <a:srgbClr val="FF0000"/>
                </a:solidFill>
              </a:rPr>
              <a:t>ПРЕДУСМОТРЕНЫ ОПРЕДЕЛЕННЫЕ ИЗМЕНЕНИЯ </a:t>
            </a:r>
          </a:p>
          <a:p>
            <a:pPr algn="ctr"/>
            <a:r>
              <a:rPr lang="ru-RU" sz="1800" b="1" smtClean="0">
                <a:solidFill>
                  <a:srgbClr val="FF0000"/>
                </a:solidFill>
              </a:rPr>
              <a:t>ПОРЯДКА ГОЛОСОВАНИЯ.</a:t>
            </a:r>
            <a:endParaRPr lang="ru-RU" sz="1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03217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12" name="Параллелограмм 11"/>
          <p:cNvSpPr/>
          <p:nvPr/>
        </p:nvSpPr>
        <p:spPr>
          <a:xfrm>
            <a:off x="449660" y="483518"/>
            <a:ext cx="7578724" cy="809655"/>
          </a:xfrm>
          <a:prstGeom prst="parallelogram">
            <a:avLst>
              <a:gd name="adj" fmla="val 537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55526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ОБЕСПЕЧЕНИЕ ЭЛЕКТОРАЛЬНОГО СУВЕРЕНИТЕТА В БЕЛАРУСИ:</a:t>
            </a:r>
            <a:endParaRPr lang="ru-RU" sz="2000" b="1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275606"/>
            <a:ext cx="76320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п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редусмотрено</a:t>
            </a: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, что не будут образовываться участки 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                     для </a:t>
            </a: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голосования за 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рубежом;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00" b="1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в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веден </a:t>
            </a: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запрет выдвижения на выборные должности лиц, 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                  у </a:t>
            </a: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которых имеется гражданство иностранного 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государства;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00" b="1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у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становлен </a:t>
            </a: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запрет на вынос выданного бюллетеня 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             за </a:t>
            </a: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пределы помещения для голосования, а также осуществление 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фото- и </a:t>
            </a: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видеосъемки заполненного 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бюллетеня;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00" b="1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п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редусмотрено </a:t>
            </a: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опубликование в печатных СМИ сообщения 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              об </a:t>
            </a: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образовании территориальных и участковых комиссий 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             без </a:t>
            </a:r>
            <a:r>
              <a:rPr lang="ru-RU" sz="1800" b="1">
                <a:solidFill>
                  <a:schemeClr val="tx1">
                    <a:lumMod val="90000"/>
                    <a:lumOff val="10000"/>
                  </a:schemeClr>
                </a:solidFill>
              </a:rPr>
              <a:t>указания персональных данных их </a:t>
            </a:r>
            <a:r>
              <a:rPr lang="ru-RU" sz="18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членов.</a:t>
            </a:r>
            <a:endParaRPr lang="ru-RU" sz="1800" b="1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60726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9000" b="-9000"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</a:xfrm>
      </p:grpSpPr>
      <p:sp>
        <p:nvSpPr>
          <p:cNvPr id="242" name="Google Shape;242;p25"/>
          <p:cNvSpPr txBox="1">
            <a:spLocks noGrp="1"/>
          </p:cNvSpPr>
          <p:nvPr>
            <p:ph type="title" idx="4294967295"/>
          </p:nvPr>
        </p:nvSpPr>
        <p:spPr>
          <a:xfrm>
            <a:off x="107504" y="123478"/>
            <a:ext cx="8856984" cy="482453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u-RU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ПЕРИОД ПОДГОТОВКИ И ПРОВЕДЕНИЯ ЕДИНОГО ДНЯ ГОЛОСОВАНИЯ </a:t>
            </a:r>
            <a:br>
              <a:rPr lang="ru-RU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БУДУТ ОБЕСПЕЧЕНЫ МЕРЫ</a:t>
            </a:r>
            <a:br>
              <a:rPr lang="ru-RU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 НЕДОПУЩЕНИЮ </a:t>
            </a:r>
            <a:r>
              <a:rPr lang="ru-RU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БЕСПОРЯДКОВ </a:t>
            </a:r>
            <a:br>
              <a:rPr lang="ru-RU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ИНЫХ ПРОТИВОЗАКОННЫХ </a:t>
            </a:r>
            <a:r>
              <a:rPr lang="ru-RU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ДЕЙСТВИЙ.</a:t>
            </a:r>
            <a:endParaRPr lang="ru-RU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3" name="Google Shape;243;p25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33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77016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428321" y="1635646"/>
            <a:ext cx="4824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mtClean="0">
                <a:solidFill>
                  <a:srgbClr val="002060"/>
                </a:solidFill>
              </a:rPr>
              <a:t>      Президент </a:t>
            </a:r>
            <a:r>
              <a:rPr lang="ru-RU" sz="2000" b="1">
                <a:solidFill>
                  <a:srgbClr val="002060"/>
                </a:solidFill>
              </a:rPr>
              <a:t>Республики Беларусь А.Г</a:t>
            </a:r>
            <a:r>
              <a:rPr lang="ru-RU" sz="2000" b="1" smtClean="0">
                <a:solidFill>
                  <a:srgbClr val="002060"/>
                </a:solidFill>
              </a:rPr>
              <a:t>. Лукашенко </a:t>
            </a:r>
            <a:r>
              <a:rPr lang="ru-RU" sz="2000" b="1">
                <a:solidFill>
                  <a:srgbClr val="002060"/>
                </a:solidFill>
              </a:rPr>
              <a:t>подписал </a:t>
            </a:r>
          </a:p>
          <a:p>
            <a:pPr algn="just"/>
            <a:r>
              <a:rPr lang="ru-RU" sz="2000" b="1">
                <a:solidFill>
                  <a:srgbClr val="002060"/>
                </a:solidFill>
              </a:rPr>
              <a:t>20 ноября 2023 г. указы </a:t>
            </a:r>
            <a:r>
              <a:rPr lang="ru-RU" sz="2000" b="1">
                <a:solidFill>
                  <a:srgbClr val="FF0000"/>
                </a:solidFill>
              </a:rPr>
              <a:t>№ 367 </a:t>
            </a:r>
            <a:r>
              <a:rPr lang="ru-RU" sz="2000" b="1" smtClean="0">
                <a:solidFill>
                  <a:srgbClr val="FF0000"/>
                </a:solidFill>
              </a:rPr>
              <a:t>               </a:t>
            </a:r>
            <a:r>
              <a:rPr lang="ru-RU" sz="2000" b="1" smtClean="0">
                <a:solidFill>
                  <a:srgbClr val="002060"/>
                </a:solidFill>
              </a:rPr>
              <a:t>«</a:t>
            </a:r>
            <a:r>
              <a:rPr lang="ru-RU" sz="2000" b="1">
                <a:solidFill>
                  <a:srgbClr val="002060"/>
                </a:solidFill>
              </a:rPr>
              <a:t>О назначении выборов депутатов» и </a:t>
            </a:r>
            <a:r>
              <a:rPr lang="ru-RU" sz="2000" b="1" smtClean="0">
                <a:solidFill>
                  <a:srgbClr val="FF0000"/>
                </a:solidFill>
              </a:rPr>
              <a:t>№ </a:t>
            </a:r>
            <a:r>
              <a:rPr lang="ru-RU" sz="2000" b="1">
                <a:solidFill>
                  <a:srgbClr val="FF0000"/>
                </a:solidFill>
              </a:rPr>
              <a:t>368 </a:t>
            </a:r>
            <a:r>
              <a:rPr lang="ru-RU" sz="2000" b="1">
                <a:solidFill>
                  <a:srgbClr val="002060"/>
                </a:solidFill>
              </a:rPr>
              <a:t>«О назначении выборов </a:t>
            </a:r>
            <a:r>
              <a:rPr lang="ru-RU" sz="2000" b="1" smtClean="0">
                <a:solidFill>
                  <a:srgbClr val="002060"/>
                </a:solidFill>
              </a:rPr>
              <a:t>             в </a:t>
            </a:r>
            <a:r>
              <a:rPr lang="ru-RU" sz="2000" b="1">
                <a:solidFill>
                  <a:srgbClr val="002060"/>
                </a:solidFill>
              </a:rPr>
              <a:t>Совет Республики Национального собрания Республики Беларусь</a:t>
            </a:r>
            <a:r>
              <a:rPr lang="ru-RU" sz="2000" b="1" smtClean="0">
                <a:solidFill>
                  <a:srgbClr val="002060"/>
                </a:solidFill>
              </a:rPr>
              <a:t>».</a:t>
            </a:r>
          </a:p>
        </p:txBody>
      </p:sp>
      <p:pic>
        <p:nvPicPr>
          <p:cNvPr id="24578" name="Picture 2" descr="https://rec.gov.by/uploads/files/jpg/1-rus-3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483518"/>
            <a:ext cx="3250817" cy="4332588"/>
          </a:xfrm>
          <a:prstGeom prst="rect">
            <a:avLst/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450338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446818" y="689203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002060"/>
                </a:solidFill>
              </a:rPr>
              <a:t>ИЗБИРАТЕЛИ В ЗАВИСИМОСТИ ОТ МЕСТА РЕГИСТРАЦИИ ДЛЯ ГОЛОСОВАНИЯ БУДУТ ПОЛУЧАТЬ </a:t>
            </a:r>
          </a:p>
          <a:p>
            <a:pPr algn="ctr"/>
            <a: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2 ДО 4 БЮЛЛЕТЕНЕЙ.</a:t>
            </a:r>
          </a:p>
          <a:p>
            <a:pPr algn="ctr"/>
            <a:endParaRPr lang="ru-RU" sz="2400" b="1" smtClean="0">
              <a:solidFill>
                <a:srgbClr val="002060"/>
              </a:solidFill>
            </a:endParaRPr>
          </a:p>
          <a:p>
            <a:pPr algn="ctr"/>
            <a:r>
              <a:rPr lang="ru-RU" sz="2400" b="1" smtClean="0">
                <a:solidFill>
                  <a:srgbClr val="002060"/>
                </a:solidFill>
              </a:rPr>
              <a:t>ВЫДАВАЕМЫЕ БЮЛЛЕТЕНИ</a:t>
            </a:r>
          </a:p>
          <a:p>
            <a:pPr algn="ctr"/>
            <a:r>
              <a:rPr lang="ru-RU" sz="2400" b="1" smtClean="0">
                <a:ln w="12700">
                  <a:solidFill>
                    <a:srgbClr val="FF0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mtClean="0">
                <a:ln w="1270">
                  <a:solidFill>
                    <a:srgbClr val="FF0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 ОТЛИЧАТЬСЯ ПО ЦВЕТУ </a:t>
            </a:r>
          </a:p>
          <a:p>
            <a:pPr algn="ctr"/>
            <a:r>
              <a:rPr lang="ru-RU" sz="2400" b="1" smtClean="0">
                <a:ln w="1270">
                  <a:solidFill>
                    <a:srgbClr val="FF0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(ИЛИ) ИМЕТЬ ОТЛИЧИТЕЛЬНЫЙ ЗНАК.</a:t>
            </a:r>
            <a:endParaRPr lang="ru-RU" sz="2400" b="1">
              <a:ln w="1270">
                <a:solidFill>
                  <a:srgbClr val="FF0000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https://rec.gov.by/uploads/files/png/logo1-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3857760"/>
            <a:ext cx="4356992" cy="128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13654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</a:xfrm>
      </p:grpSpPr>
      <p:pic>
        <p:nvPicPr>
          <p:cNvPr id="27650" name="Picture 2" descr="C:\Users\Pilot\Desktop\-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5"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" name="Google Shape;306;p30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216024" y="1421795"/>
            <a:ext cx="8748464" cy="2308324"/>
          </a:xfrm>
          <a:prstGeom prst="rect">
            <a:avLst/>
          </a:prstGeom>
          <a:solidFill>
            <a:srgbClr val="F8F8F8">
              <a:alpha val="8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smtClean="0">
                <a:solidFill>
                  <a:schemeClr val="tx1"/>
                </a:solidFill>
              </a:rPr>
              <a:t>ВЫБОРЫ В СОВЕТ РЕСПУБЛИКИ НАЦИОНАЛЬНОГО СОБРАНИЯ ВОСЬМОГО СОЗЫВА СОСТОЯТСЯ </a:t>
            </a:r>
          </a:p>
          <a:p>
            <a:pPr algn="ctr"/>
            <a:r>
              <a:rPr lang="ru-RU" sz="3600" b="1" smtClean="0">
                <a:ln>
                  <a:solidFill>
                    <a:schemeClr val="accent6"/>
                  </a:solidFill>
                </a:ln>
                <a:solidFill>
                  <a:srgbClr val="FF0000"/>
                </a:solidFill>
              </a:rPr>
              <a:t>4 АПРЕЛЯ 2024 </a:t>
            </a:r>
            <a:r>
              <a:rPr lang="ru-RU" sz="3600" b="1">
                <a:ln>
                  <a:solidFill>
                    <a:schemeClr val="accent6"/>
                  </a:solidFill>
                </a:ln>
                <a:solidFill>
                  <a:srgbClr val="FF0000"/>
                </a:solidFill>
              </a:rPr>
              <a:t>Г</a:t>
            </a:r>
            <a:r>
              <a:rPr lang="ru-RU" sz="3600" b="1" smtClean="0">
                <a:ln>
                  <a:solidFill>
                    <a:schemeClr val="accent6"/>
                  </a:solidFill>
                </a:ln>
                <a:solidFill>
                  <a:srgbClr val="FF0000"/>
                </a:solidFill>
              </a:rPr>
              <a:t>. </a:t>
            </a:r>
            <a:endParaRPr lang="ru-RU" sz="3600" b="1">
              <a:ln>
                <a:solidFill>
                  <a:schemeClr val="accent6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5847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 descr="C:\Users\Pilot\Desktop\14cecb385363b0c019b959863613a4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t="1" r="-1" b="29629"/>
          <a:stretch>
            <a:fillRect/>
          </a:stretch>
        </p:blipFill>
        <p:spPr bwMode="auto">
          <a:xfrm>
            <a:off x="0" y="8415"/>
            <a:ext cx="9144000" cy="513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" name="Google Shape;297;p30"/>
          <p:cNvSpPr/>
          <p:nvPr/>
        </p:nvSpPr>
        <p:spPr>
          <a:xfrm>
            <a:off x="-1836712" y="590798"/>
            <a:ext cx="13033448" cy="3970318"/>
          </a:xfrm>
          <a:prstGeom prst="parallelogram">
            <a:avLst>
              <a:gd name="adj" fmla="val 55975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269776" y="590798"/>
            <a:ext cx="8604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mtClean="0">
                <a:solidFill>
                  <a:schemeClr val="tx1"/>
                </a:solidFill>
              </a:rPr>
              <a:t>Не позднее </a:t>
            </a:r>
            <a:r>
              <a:rPr lang="ru-RU" sz="3600" b="1" smtClean="0">
                <a:ln>
                  <a:solidFill>
                    <a:schemeClr val="accent6"/>
                  </a:solidFill>
                </a:ln>
                <a:solidFill>
                  <a:srgbClr val="FF0000"/>
                </a:solidFill>
              </a:rPr>
              <a:t>6 марта 2024 г.</a:t>
            </a:r>
            <a:r>
              <a:rPr lang="ru-RU" sz="3600" b="1" smtClean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</a:rPr>
              <a:t> </a:t>
            </a:r>
            <a:endParaRPr lang="ru-RU" sz="3600" b="1" smtClean="0">
              <a:ln>
                <a:solidFill>
                  <a:schemeClr val="accent6"/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ru-RU" sz="3600" b="1" smtClean="0">
                <a:ln>
                  <a:solidFill>
                    <a:schemeClr val="accent6"/>
                  </a:solidFill>
                </a:ln>
                <a:solidFill>
                  <a:srgbClr val="FF0000"/>
                </a:solidFill>
              </a:rPr>
              <a:t>ЦИК</a:t>
            </a:r>
            <a:r>
              <a:rPr lang="ru-RU" sz="3600" b="1" smtClean="0">
                <a:solidFill>
                  <a:schemeClr val="tx1"/>
                </a:solidFill>
              </a:rPr>
              <a:t> должна определить </a:t>
            </a:r>
            <a:endParaRPr lang="ru-RU" sz="3600" b="1" smtClean="0">
              <a:solidFill>
                <a:schemeClr val="tx1"/>
              </a:solidFill>
            </a:endParaRPr>
          </a:p>
          <a:p>
            <a:pPr algn="ctr"/>
            <a:r>
              <a:rPr lang="ru-RU" sz="3600" b="1" smtClean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</a:rPr>
              <a:t>дату выборов делегатов Всебелорусского народного собрания от местных Советов депутатов </a:t>
            </a:r>
          </a:p>
          <a:p>
            <a:pPr algn="ctr"/>
            <a:r>
              <a:rPr lang="ru-RU" sz="3600" b="1" smtClean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</a:rPr>
              <a:t>и гражданского общества. </a:t>
            </a:r>
            <a:endParaRPr lang="ru-RU" sz="3600" b="1">
              <a:ln>
                <a:solidFill>
                  <a:schemeClr val="accent6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08844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215008" y="855087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smtClean="0">
                <a:solidFill>
                  <a:srgbClr val="002060"/>
                </a:solidFill>
              </a:rPr>
              <a:t>      В </a:t>
            </a:r>
            <a:r>
              <a:rPr lang="ru-RU" sz="2400" b="1">
                <a:solidFill>
                  <a:srgbClr val="002060"/>
                </a:solidFill>
              </a:rPr>
              <a:t>2024 году избирательная кампания в Республике Беларусь будет проходить с учетом новых стратегических направлений развития нашей страны, которые наш народ определил </a:t>
            </a:r>
            <a:r>
              <a:rPr lang="ru-RU" sz="2400" b="1" smtClean="0">
                <a:solidFill>
                  <a:srgbClr val="002060"/>
                </a:solidFill>
              </a:rPr>
              <a:t>                     на </a:t>
            </a:r>
            <a:r>
              <a:rPr lang="ru-RU" sz="2400" b="1">
                <a:solidFill>
                  <a:srgbClr val="002060"/>
                </a:solidFill>
              </a:rPr>
              <a:t>конституционном уровне.</a:t>
            </a:r>
            <a:endParaRPr lang="ru-RU" sz="2400" b="1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https://rec.gov.by/uploads/files/png/logo1-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3743040"/>
            <a:ext cx="4356992" cy="128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s://zhodino.fpb.1prof.by/wp-content/uploads/sites/111/2022/01/IMG_20220112_213204_8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8" r="-1132"/>
          <a:stretch>
            <a:fillRect/>
          </a:stretch>
        </p:blipFill>
        <p:spPr bwMode="auto">
          <a:xfrm>
            <a:off x="5720791" y="749381"/>
            <a:ext cx="3243697" cy="3744416"/>
          </a:xfrm>
          <a:prstGeom prst="rect">
            <a:avLst/>
          </a:prstGeom>
          <a:noFill/>
          <a:ln w="127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511411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6" name="Google Shape;96;p11"/>
          <p:cNvSpPr txBox="1"/>
          <p:nvPr/>
        </p:nvSpPr>
        <p:spPr>
          <a:xfrm>
            <a:off x="35496" y="1489770"/>
            <a:ext cx="8856984" cy="20882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ru-RU" sz="2400" smtClean="0">
                <a:ln w="19050">
                  <a:solidFill>
                    <a:schemeClr val="tx1"/>
                  </a:solidFill>
                </a:ln>
                <a:latin typeface="+mj-lt"/>
              </a:rPr>
              <a:t>ПОЛИТИЧЕСКАЯ БЕЗОПАСНОСТЬ КАК ОСНОВА ОБЩЕСТВЕННО-ПОЛИТИЧЕСКОЙ СТАБИЛЬНОСТИ СУВЕРЕННОГО ГОСУДАРСТВА</a:t>
            </a:r>
            <a:br>
              <a:rPr lang="ru-RU" sz="2400" smtClean="0">
                <a:ln w="19050">
                  <a:solidFill>
                    <a:schemeClr val="tx1"/>
                  </a:solidFill>
                </a:ln>
                <a:latin typeface="+mj-lt"/>
              </a:rPr>
            </a:br>
            <a:r>
              <a:rPr lang="ru-RU" smtClean="0">
                <a:ln w="19050">
                  <a:solidFill>
                    <a:schemeClr val="tx1"/>
                  </a:solidFill>
                </a:ln>
                <a:latin typeface="+mj-lt"/>
              </a:rPr>
              <a:t> </a:t>
            </a:r>
            <a:br>
              <a:rPr lang="ru-RU" sz="2400" smtClean="0">
                <a:ln w="19050">
                  <a:solidFill>
                    <a:schemeClr val="tx1"/>
                  </a:solidFill>
                </a:ln>
                <a:latin typeface="+mj-lt"/>
              </a:rPr>
            </a:br>
            <a:r>
              <a:rPr lang="ru-RU" sz="2400" smtClean="0">
                <a:ln w="19050">
                  <a:solidFill>
                    <a:schemeClr val="tx1"/>
                  </a:solidFill>
                </a:ln>
                <a:latin typeface="+mj-lt"/>
              </a:rPr>
              <a:t>ИЗБИРАТЕЛЬНАЯ КАМПАНИЯ 2024 ГОДА</a:t>
            </a:r>
            <a:br>
              <a:rPr lang="ru-RU" sz="2400" smtClean="0">
                <a:ln w="19050">
                  <a:solidFill>
                    <a:schemeClr val="tx1"/>
                  </a:solidFill>
                </a:ln>
                <a:latin typeface="+mj-lt"/>
              </a:rPr>
            </a:br>
            <a:r>
              <a:rPr lang="ru-RU" sz="2400" smtClean="0">
                <a:ln w="19050">
                  <a:solidFill>
                    <a:schemeClr val="tx1"/>
                  </a:solidFill>
                </a:ln>
                <a:latin typeface="+mj-lt"/>
              </a:rPr>
              <a:t>В НОВЫХ ПРАВОВЫХ УСЛОВИЯХ</a:t>
            </a:r>
            <a:endParaRPr lang="ru-RU" sz="2400">
              <a:ln w="19050">
                <a:solidFill>
                  <a:schemeClr val="tx1"/>
                </a:solidFill>
              </a:ln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8847" y="206864"/>
            <a:ext cx="56342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>
                <a:solidFill>
                  <a:schemeClr val="tx1"/>
                </a:solidFill>
              </a:rPr>
              <a:t>ГОРОДСКОЙ ИНФОРМАЦИОННО-ИДЕОЛОГИЧЕСКИЙ ЦЕНТР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2715766"/>
            <a:ext cx="88204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rec.gov.by/uploads/files/jpg/1-rus-3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346015"/>
            <a:ext cx="1952325" cy="2601999"/>
          </a:xfrm>
          <a:prstGeom prst="rect">
            <a:avLst/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96136" y="4751933"/>
            <a:ext cx="22429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http://goridcentr.csgpb.by/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3" descr="C:\Users\Pilot\Downloads\Логотип ГИИ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688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02471"/>
            <a:ext cx="8496944" cy="1938992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="1" smtClean="0">
                <a:solidFill>
                  <a:schemeClr val="tx1"/>
                </a:solidFill>
              </a:rPr>
              <a:t>      Агрессивный </a:t>
            </a:r>
            <a:r>
              <a:rPr lang="ru-RU" sz="2000" b="1">
                <a:solidFill>
                  <a:schemeClr val="tx1"/>
                </a:solidFill>
              </a:rPr>
              <a:t>характер военной политики стран Запада перестал маскироваться </a:t>
            </a:r>
            <a:r>
              <a:rPr lang="ru-RU" sz="2000">
                <a:solidFill>
                  <a:schemeClr val="tx1"/>
                </a:solidFill>
              </a:rPr>
              <a:t>формулировками об «исключительно оборонительной» направленности их военных доктрин. </a:t>
            </a:r>
            <a:endParaRPr lang="ru-RU" sz="2000" smtClean="0">
              <a:solidFill>
                <a:schemeClr val="tx1"/>
              </a:solidFill>
            </a:endParaRPr>
          </a:p>
          <a:p>
            <a:pPr algn="just"/>
            <a:r>
              <a:rPr lang="ru-RU" sz="2000" b="1" smtClean="0">
                <a:solidFill>
                  <a:schemeClr val="tx1"/>
                </a:solidFill>
              </a:rPr>
              <a:t>      Военная </a:t>
            </a:r>
            <a:r>
              <a:rPr lang="ru-RU" sz="2000" b="1">
                <a:solidFill>
                  <a:schemeClr val="tx1"/>
                </a:solidFill>
              </a:rPr>
              <a:t>сила рассматривается как основное средство отстаивания своих интересов</a:t>
            </a:r>
            <a:r>
              <a:rPr lang="ru-RU" sz="2000">
                <a:solidFill>
                  <a:schemeClr val="tx1"/>
                </a:solidFill>
              </a:rPr>
              <a:t>. Снижается порог для принятия решений на ее применение.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"/>
          <a:stretch>
            <a:fillRect/>
          </a:stretch>
        </p:blipFill>
        <p:spPr bwMode="auto">
          <a:xfrm>
            <a:off x="395536" y="2485917"/>
            <a:ext cx="4248472" cy="253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ttps://fikiwiki.com/uploads/posts/2022-02/1645018558_3-fikiwiki-com-p-kartinki-vzriv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480268"/>
            <a:ext cx="4104456" cy="253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19462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</a:xfrm>
      </p:grpSpPr>
      <p:sp>
        <p:nvSpPr>
          <p:cNvPr id="186" name="Google Shape;186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" name="Google Shape;131;p15"/>
          <p:cNvSpPr txBox="1">
            <a:spLocks noGrp="1"/>
          </p:cNvSpPr>
          <p:nvPr>
            <p:ph type="body" idx="4294967295"/>
          </p:nvPr>
        </p:nvSpPr>
        <p:spPr>
          <a:xfrm>
            <a:off x="395536" y="149199"/>
            <a:ext cx="8280920" cy="3000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indent="0" algn="just" fontAlgn="base">
              <a:buNone/>
            </a:pPr>
            <a:r>
              <a:rPr lang="ru-RU" i="1" smtClean="0">
                <a:solidFill>
                  <a:schemeClr val="tx1"/>
                </a:solidFill>
                <a:latin typeface="+mj-lt"/>
              </a:rPr>
              <a:t>      «</a:t>
            </a:r>
            <a:r>
              <a:rPr lang="ru-RU" i="1">
                <a:solidFill>
                  <a:schemeClr val="tx1"/>
                </a:solidFill>
                <a:latin typeface="+mj-lt"/>
              </a:rPr>
              <a:t>Против суверенных стран, которые </a:t>
            </a:r>
            <a:r>
              <a:rPr lang="ru-RU" i="1" smtClean="0">
                <a:solidFill>
                  <a:schemeClr val="tx1"/>
                </a:solidFill>
                <a:latin typeface="+mj-lt"/>
              </a:rPr>
              <a:t>не </a:t>
            </a:r>
            <a:r>
              <a:rPr lang="ru-RU" i="1">
                <a:solidFill>
                  <a:schemeClr val="tx1"/>
                </a:solidFill>
                <a:latin typeface="+mj-lt"/>
              </a:rPr>
              <a:t>следуют указаниям Запада, развязаны полномасштабные гибридные войны».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63780" y="2757907"/>
            <a:ext cx="5824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800" b="1" kern="1200">
                <a:solidFill>
                  <a:schemeClr val="tx1"/>
                </a:solidFill>
              </a:rPr>
              <a:t>Президент Республики Беларусь А.Г. Лукашенко.</a:t>
            </a:r>
          </a:p>
        </p:txBody>
      </p:sp>
      <p:pic>
        <p:nvPicPr>
          <p:cNvPr id="3076" name="Picture 4" descr="https://topwar.ru/uploads/posts/2019-01/1548766685_fgm-148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9037" y="3723878"/>
            <a:ext cx="2181475" cy="145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.forfun.com/fetch/85/859fe59665557b9b5e6d6c0f1989b49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723879"/>
            <a:ext cx="2158835" cy="143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.pinimg.com/originals/14/c6/0b/14c60b25aef65833331003724ebb51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3723879"/>
            <a:ext cx="2296174" cy="145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rossaprimavera.ru/static/files/ce2e9475cad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6905" y="3723878"/>
            <a:ext cx="2603367" cy="14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1017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</a:xfrm>
      </p:grpSpPr>
      <p:sp>
        <p:nvSpPr>
          <p:cNvPr id="7" name="Google Shape;139;p16"/>
          <p:cNvSpPr txBox="1"/>
          <p:nvPr/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8" name="Google Shape;138;p16"/>
          <p:cNvSpPr txBox="1"/>
          <p:nvPr/>
        </p:nvSpPr>
        <p:spPr>
          <a:xfrm>
            <a:off x="279768" y="1590926"/>
            <a:ext cx="8538412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76200" indent="0" algn="ctr">
              <a:buClrTx/>
              <a:buFont typeface="IBM Plex Sans Light"/>
              <a:buNone/>
            </a:pPr>
            <a:r>
              <a:rPr lang="ru-RU" b="1" i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САНКЦИОННЫЙ ПРЕССИНГ…</a:t>
            </a:r>
            <a:r>
              <a:rPr lang="ru-RU" sz="400" b="1" i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76200" indent="0" algn="ctr">
              <a:buClrTx/>
              <a:buFont typeface="IBM Plex Sans Light"/>
              <a:buNone/>
            </a:pPr>
            <a:r>
              <a:rPr lang="ru-RU" b="1" i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ИСКУССТВЕННОЕ ОГРАНИЧЕНИЕ ОФИЦИАЛЬНЫХ КОНТАКТОВ С БЕЛАРУСЬЮ…</a:t>
            </a:r>
            <a:r>
              <a:rPr lang="ru-RU" sz="400" b="1" i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76200" indent="0" algn="ctr">
              <a:buClrTx/>
              <a:buFont typeface="IBM Plex Sans Light"/>
              <a:buNone/>
            </a:pPr>
            <a:r>
              <a:rPr lang="ru-RU" b="1" i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МЕДИЙНАЯ ВОЙНА И ДР….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9180" y="3956932"/>
            <a:ext cx="85933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indent="0" algn="ctr">
              <a:buFont typeface="IBM Plex Sans Light"/>
              <a:buNone/>
            </a:pPr>
            <a:r>
              <a:rPr lang="ru-RU" sz="2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ИСПОЛЬЗУЮТСЯ </a:t>
            </a:r>
            <a:endParaRPr lang="ru-RU" sz="2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6200" indent="0" algn="ctr">
              <a:buFont typeface="IBM Plex Sans Light"/>
              <a:buNone/>
            </a:pPr>
            <a:r>
              <a:rPr lang="ru-RU" sz="2700" b="1">
                <a:ln>
                  <a:solidFill>
                    <a:schemeClr val="accent6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ОКАЗАНИЯ </a:t>
            </a:r>
            <a:r>
              <a:rPr lang="ru-RU" sz="2700" b="1" smtClean="0">
                <a:ln>
                  <a:solidFill>
                    <a:schemeClr val="accent6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ДАВЛЕНИЯ НА </a:t>
            </a:r>
            <a:r>
              <a:rPr lang="ru-RU" sz="2700" b="1">
                <a:ln>
                  <a:solidFill>
                    <a:schemeClr val="accent6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НАШУ СТРАНУ</a:t>
            </a:r>
          </a:p>
        </p:txBody>
      </p:sp>
      <p:pic>
        <p:nvPicPr>
          <p:cNvPr id="5124" name="Picture 4" descr="https://content.onliner.by/news/820x5616/570aff807c680496a6b420b303cc6c5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1"/>
            <a:ext cx="2051720" cy="153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bel-news.by/wp-content/uploads/2022/02/1045951895_0_0_3000_1688_1920x0_80_0_0_8e19c039b9e4dc2b558475b1a53fecf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1"/>
            <a:ext cx="2718845" cy="153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 descr="https://newizv.ru/attachments/de31526e9ff5c4fefad7412bcea7e256f23d53e0/store/crop/0/0/1920/1275/1920/0/0/023f7a5a57ebdab7d60cff33edbbe204f4897163d2bda3013cb76dce2635/9c5dc11698d6650414b0813ef34b6f7d5a5dfae185c80c08950831f3a3f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1235" y="11"/>
            <a:ext cx="2313469" cy="153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s://ne-kurim.ru/forum/attachments/4294-lec13-1536x865-jpg.331378/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240" y="0"/>
            <a:ext cx="2728040" cy="153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</a:xfrm>
      </p:grpSpPr>
      <p:sp>
        <p:nvSpPr>
          <p:cNvPr id="358" name="Google Shape;358;p33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5" name="Google Shape;1246;p51"/>
          <p:cNvGrpSpPr/>
          <p:nvPr/>
        </p:nvGrpSpPr>
        <p:grpSpPr>
          <a:xfrm>
            <a:off x="414828" y="1635646"/>
            <a:ext cx="8549232" cy="1736085"/>
            <a:chOff x="6754860" y="3425781"/>
            <a:chExt cx="1125051" cy="228463"/>
          </a:xfrm>
        </p:grpSpPr>
        <p:sp>
          <p:nvSpPr>
            <p:cNvPr id="17" name="Google Shape;1248;p51"/>
            <p:cNvSpPr/>
            <p:nvPr/>
          </p:nvSpPr>
          <p:spPr>
            <a:xfrm>
              <a:off x="6754860" y="3425781"/>
              <a:ext cx="343548" cy="228463"/>
            </a:xfrm>
            <a:custGeom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49;p51"/>
            <p:cNvSpPr/>
            <p:nvPr/>
          </p:nvSpPr>
          <p:spPr>
            <a:xfrm rot="16200000">
              <a:off x="7593517" y="3367850"/>
              <a:ext cx="227419" cy="345369"/>
            </a:xfrm>
            <a:custGeom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50;p51"/>
            <p:cNvSpPr/>
            <p:nvPr/>
          </p:nvSpPr>
          <p:spPr>
            <a:xfrm rot="5400000">
              <a:off x="7194146" y="3366806"/>
              <a:ext cx="227419" cy="345369"/>
            </a:xfrm>
            <a:custGeom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5536" y="1908810"/>
            <a:ext cx="228496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0,12 </a:t>
            </a:r>
            <a: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балла</a:t>
            </a:r>
          </a:p>
          <a:p>
            <a:pPr algn="ctr"/>
            <a:r>
              <a:rPr lang="ru-RU" sz="2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(1996-2021 гг.)</a:t>
            </a:r>
            <a:endParaRPr lang="ru-RU" sz="2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5856" y="1938030"/>
            <a:ext cx="228496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-0,9 </a:t>
            </a:r>
            <a: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балла</a:t>
            </a:r>
          </a:p>
          <a:p>
            <a:pPr algn="ctr"/>
            <a:r>
              <a:rPr lang="ru-RU" sz="2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(2020 г.)</a:t>
            </a:r>
            <a:endParaRPr lang="ru-RU" sz="2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0192" y="1945963"/>
            <a:ext cx="228496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0,74 </a:t>
            </a:r>
            <a: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балла</a:t>
            </a:r>
          </a:p>
          <a:p>
            <a:pPr algn="ctr"/>
            <a:r>
              <a:rPr lang="ru-RU" sz="2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(2023 г.)</a:t>
            </a:r>
            <a:endParaRPr lang="ru-RU" sz="2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467544" y="4092772"/>
            <a:ext cx="7128792" cy="737647"/>
          </a:xfrm>
          <a:prstGeom prst="parallelogram">
            <a:avLst>
              <a:gd name="adj" fmla="val 537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157667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smtClean="0"/>
              <a:t>Среднее </a:t>
            </a:r>
            <a:r>
              <a:rPr lang="ru-RU" sz="1800" b="1"/>
              <a:t>значение индекса политической стабильности для </a:t>
            </a:r>
            <a:r>
              <a:rPr lang="ru-RU" sz="1800" b="1" smtClean="0"/>
              <a:t>Беларуси (согласно </a:t>
            </a:r>
            <a:r>
              <a:rPr lang="ru-RU" sz="1800" b="1"/>
              <a:t>рейтингу The Global </a:t>
            </a:r>
            <a:r>
              <a:rPr lang="ru-RU" sz="1800" b="1" err="1" smtClean="0"/>
              <a:t>Economy) </a:t>
            </a:r>
            <a:endParaRPr lang="ru-RU" sz="1800" b="1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41151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СЕГОДНЯ В МИРОВОМ РЕЙТИНГЕ БЕЛАРУСЬ ИМЕЕТ </a:t>
            </a:r>
          </a:p>
          <a:p>
            <a:pPr algn="ctr"/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ВЫСШИЙ ДЛЯ СЕБЯ ПОКАЗАТЕЛЬ </a:t>
            </a:r>
          </a:p>
          <a:p>
            <a:pPr algn="ctr"/>
            <a:r>
              <a:rPr lang="ru-RU" sz="2000" b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ПОЛИТИЧЕСКОЙ СТАБИЛЬНОСТИ С 1996 ГОДА</a:t>
            </a:r>
            <a:endParaRPr lang="ru-RU" sz="2000" b="1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l="30000" r="-25000"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</a:xfrm>
      </p:grpSpPr>
      <p:sp>
        <p:nvSpPr>
          <p:cNvPr id="235" name="Google Shape;235;p24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39090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РЕФЕРЕНДУМ 2022</a:t>
            </a:r>
            <a:endParaRPr sz="3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7" name="Google Shape;237;p24"/>
          <p:cNvSpPr txBox="1">
            <a:spLocks noGrp="1"/>
          </p:cNvSpPr>
          <p:nvPr>
            <p:ph type="sldNum" idx="12"/>
          </p:nvPr>
        </p:nvSpPr>
        <p:spPr>
          <a:xfrm>
            <a:off x="8694775" y="4749850"/>
            <a:ext cx="449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9622"/>
            <a:ext cx="4032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smtClean="0"/>
              <a:t>      В </a:t>
            </a:r>
            <a:r>
              <a:rPr lang="ru-RU" sz="1600" i="1"/>
              <a:t>голосовании на референдуме </a:t>
            </a:r>
            <a:r>
              <a:rPr lang="ru-RU" sz="1600" b="1" i="1">
                <a:solidFill>
                  <a:srgbClr val="FF0000"/>
                </a:solidFill>
              </a:rPr>
              <a:t>приняло </a:t>
            </a:r>
            <a:r>
              <a:rPr lang="ru-RU" sz="1600" b="1" i="1" smtClean="0">
                <a:solidFill>
                  <a:srgbClr val="FF0000"/>
                </a:solidFill>
              </a:rPr>
              <a:t>участие</a:t>
            </a:r>
            <a:r>
              <a:rPr lang="en-US" sz="1600" b="1" i="1" smtClean="0">
                <a:solidFill>
                  <a:srgbClr val="FF0000"/>
                </a:solidFill>
              </a:rPr>
              <a:t> </a:t>
            </a:r>
            <a:r>
              <a:rPr lang="ru-RU" sz="1600" b="1" i="1" smtClean="0">
                <a:solidFill>
                  <a:srgbClr val="FF0000"/>
                </a:solidFill>
              </a:rPr>
              <a:t>78,63</a:t>
            </a:r>
            <a:r>
              <a:rPr lang="ru-RU" sz="1600" b="1" i="1">
                <a:solidFill>
                  <a:srgbClr val="FF0000"/>
                </a:solidFill>
              </a:rPr>
              <a:t>% </a:t>
            </a:r>
            <a:r>
              <a:rPr lang="en-US" sz="1600" b="1" i="1" smtClean="0">
                <a:solidFill>
                  <a:srgbClr val="FF0000"/>
                </a:solidFill>
              </a:rPr>
              <a:t>                  </a:t>
            </a:r>
            <a:r>
              <a:rPr lang="ru-RU" sz="1600" i="1" smtClean="0"/>
              <a:t>от </a:t>
            </a:r>
            <a:r>
              <a:rPr lang="ru-RU" sz="1600" i="1"/>
              <a:t>числа граждан, </a:t>
            </a:r>
            <a:r>
              <a:rPr lang="ru-RU" sz="1600" i="1" smtClean="0"/>
              <a:t>внесенных</a:t>
            </a:r>
            <a:r>
              <a:rPr lang="en-US" sz="1600" i="1" smtClean="0"/>
              <a:t> </a:t>
            </a:r>
            <a:r>
              <a:rPr lang="ru-RU" sz="1600" i="1" smtClean="0"/>
              <a:t>в списки для голосования. </a:t>
            </a:r>
            <a:endParaRPr lang="ru-RU" sz="160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499742"/>
            <a:ext cx="33843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smtClean="0"/>
              <a:t>      За </a:t>
            </a:r>
            <a:r>
              <a:rPr lang="ru-RU" sz="1600" i="1"/>
              <a:t>принятие </a:t>
            </a:r>
            <a:r>
              <a:rPr lang="ru-RU" sz="1600" i="1" smtClean="0"/>
              <a:t>решения             </a:t>
            </a:r>
            <a:r>
              <a:rPr lang="ru-RU" sz="1600" i="1"/>
              <a:t>по вынесенному на референдум вопросу </a:t>
            </a:r>
            <a:r>
              <a:rPr lang="ru-RU" sz="1600" i="1" smtClean="0"/>
              <a:t>«</a:t>
            </a:r>
            <a:r>
              <a:rPr lang="ru-RU" sz="1600" i="1"/>
              <a:t>Принимаете ли </a:t>
            </a:r>
            <a:r>
              <a:rPr lang="ru-RU" sz="1600" i="1" smtClean="0"/>
              <a:t>Вы</a:t>
            </a:r>
            <a:r>
              <a:rPr lang="en-US" sz="1600" i="1" smtClean="0"/>
              <a:t> </a:t>
            </a:r>
            <a:r>
              <a:rPr lang="ru-RU" sz="1600" i="1"/>
              <a:t>изменения и </a:t>
            </a:r>
            <a:r>
              <a:rPr lang="ru-RU" sz="1600" i="1" smtClean="0"/>
              <a:t>дополнения Конституции Республики </a:t>
            </a:r>
            <a:r>
              <a:rPr lang="ru-RU" sz="1600" i="1"/>
              <a:t>Беларусь</a:t>
            </a:r>
            <a:r>
              <a:rPr lang="ru-RU" sz="1600" i="1" smtClean="0"/>
              <a:t>?» </a:t>
            </a:r>
            <a:r>
              <a:rPr lang="ru-RU" sz="1600" b="1" i="1" smtClean="0">
                <a:solidFill>
                  <a:srgbClr val="FF0000"/>
                </a:solidFill>
              </a:rPr>
              <a:t>проголосовало 82,86</a:t>
            </a:r>
            <a:r>
              <a:rPr lang="ru-RU" sz="1600" b="1" i="1">
                <a:solidFill>
                  <a:srgbClr val="FF0000"/>
                </a:solidFill>
              </a:rPr>
              <a:t>% </a:t>
            </a:r>
            <a:r>
              <a:rPr lang="ru-RU" sz="1600" i="1" smtClean="0"/>
              <a:t>от </a:t>
            </a:r>
            <a:r>
              <a:rPr lang="ru-RU" sz="1600" i="1"/>
              <a:t>принявших участие </a:t>
            </a:r>
            <a:r>
              <a:rPr lang="ru-RU" sz="1600" i="1" smtClean="0"/>
              <a:t> в </a:t>
            </a:r>
            <a:r>
              <a:rPr lang="ru-RU" sz="1600" i="1"/>
              <a:t>голосовании граждан. </a:t>
            </a:r>
            <a:endParaRPr lang="ru-RU" sz="1600"/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74" name="Google Shape;174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79662"/>
            <a:ext cx="5112567" cy="3363838"/>
          </a:xfrm>
          <a:prstGeom prst="parallelogram">
            <a:avLst>
              <a:gd name="adj" fmla="val 55926"/>
            </a:avLst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30719" y="1891921"/>
            <a:ext cx="5045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solidFill>
                  <a:srgbClr val="002060"/>
                </a:solidFill>
              </a:rPr>
              <a:t>ПРЯМЫЕ АНАЛОГИ ВНС </a:t>
            </a:r>
            <a:r>
              <a:rPr lang="ru-RU" sz="2400" b="1" smtClean="0">
                <a:solidFill>
                  <a:srgbClr val="FF0000"/>
                </a:solidFill>
              </a:rPr>
              <a:t>ОТСУТСТВУЮТ </a:t>
            </a:r>
          </a:p>
          <a:p>
            <a:r>
              <a:rPr lang="ru-RU" sz="2400" b="1" smtClean="0">
                <a:solidFill>
                  <a:srgbClr val="002060"/>
                </a:solidFill>
              </a:rPr>
              <a:t>В ЗАРУБЕЖНЫХ ПОЛИТИЧЕСКИХ СИСТЕМАХ.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55526"/>
            <a:ext cx="8367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smtClean="0">
                <a:solidFill>
                  <a:srgbClr val="002060"/>
                </a:solidFill>
              </a:rPr>
              <a:t>      ВНС </a:t>
            </a:r>
            <a:r>
              <a:rPr lang="ru-RU" sz="2400" b="1">
                <a:solidFill>
                  <a:srgbClr val="002060"/>
                </a:solidFill>
              </a:rPr>
              <a:t>– </a:t>
            </a:r>
            <a:r>
              <a:rPr lang="ru-RU" sz="2400" b="1">
                <a:solidFill>
                  <a:srgbClr val="FF0000"/>
                </a:solidFill>
              </a:rPr>
              <a:t>уникальный политический институт, </a:t>
            </a:r>
            <a:r>
              <a:rPr lang="ru-RU" sz="2400" b="1">
                <a:solidFill>
                  <a:srgbClr val="002060"/>
                </a:solidFill>
              </a:rPr>
              <a:t>принимающий ключевые стратегические </a:t>
            </a:r>
            <a:r>
              <a:rPr lang="ru-RU" sz="2400" b="1" smtClean="0">
                <a:solidFill>
                  <a:srgbClr val="002060"/>
                </a:solidFill>
              </a:rPr>
              <a:t>решения.</a:t>
            </a:r>
            <a:endParaRPr lang="ru-RU" sz="2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9403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Surrey template">
  <a:themeElements>
    <a:clrScheme name="Custom 347">
      <a:dk1>
        <a:srgbClr val="061E3A"/>
      </a:dk1>
      <a:lt1>
        <a:srgbClr val="FFFFFF"/>
      </a:lt1>
      <a:dk2>
        <a:srgbClr val="757C83"/>
      </a:dk2>
      <a:lt2>
        <a:srgbClr val="EBF0F3"/>
      </a:lt2>
      <a:accent1>
        <a:srgbClr val="7FCA20"/>
      </a:accent1>
      <a:accent2>
        <a:srgbClr val="02C1D3"/>
      </a:accent2>
      <a:accent3>
        <a:srgbClr val="66BDE8"/>
      </a:accent3>
      <a:accent4>
        <a:srgbClr val="1985D2"/>
      </a:accent4>
      <a:accent5>
        <a:srgbClr val="184880"/>
      </a:accent5>
      <a:accent6>
        <a:srgbClr val="061E3A"/>
      </a:accent6>
      <a:hlink>
        <a:srgbClr val="1985D2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Surrey template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171</Paragraphs>
  <Slides>39</Slides>
  <Notes>39</Notes>
  <TotalTime>547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baseType="lpstr" size="45">
      <vt:lpstr>Arial</vt:lpstr>
      <vt:lpstr>Merriweather</vt:lpstr>
      <vt:lpstr>IBM Plex Sans Light</vt:lpstr>
      <vt:lpstr>IBM Plex Sans</vt:lpstr>
      <vt:lpstr>Calibri</vt:lpstr>
      <vt:lpstr>Surrey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РЕФЕРЕНДУМ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«ГИБРИДНЫЙ» БЛИЦКРИГ ПРОТИВ БЕЛАРУСИ ПРОВАЛИЛСЯ. МЫ ВМЕСТЕ САМООТВЕРЖЕННО ОТСТОЯЛИ НЕЗАВИСИМОСТЬ СТРАНЫ.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 ПЕРИОД ПОДГОТОВКИ И ПРОВЕДЕНИЯ ЕДИНОГО ДНЯ ГОЛОСОВАНИЯ БУДУТ ОБЕСПЕЧЕНЫ МЕРЫПО НЕДОПУЩЕНИЮ БЕСПОРЯДКОВ И ИНЫХ ПРОТИВОЗАКОННЫХ ДЕЙСТВИЙ.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cp:lastModifiedBy>я</cp:lastModifiedBy>
  <cp:revision>48</cp:revision>
  <dcterms:modified xsi:type="dcterms:W3CDTF">2023-12-18T09:14:47Z</dcterms:modified>
</cp:coreProperties>
</file>