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7" r:id="rId3"/>
    <p:sldId id="265" r:id="rId4"/>
    <p:sldId id="266" r:id="rId5"/>
    <p:sldId id="259" r:id="rId6"/>
    <p:sldId id="262" r:id="rId7"/>
    <p:sldId id="263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 1 квартал 2019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</c:v>
                </c:pt>
                <c:pt idx="1">
                  <c:v>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 1 квартал 2019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53.5</c:v>
                </c:pt>
                <c:pt idx="1">
                  <c:v>54.3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 1 квартал 2019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5.5</c:v>
                </c:pt>
                <c:pt idx="1">
                  <c:v>6.5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 1 квартал 2019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40.9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2298496"/>
        <c:axId val="258386176"/>
        <c:axId val="0"/>
      </c:bar3DChart>
      <c:catAx>
        <c:axId val="19229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258386176"/>
        <c:crossesAt val="0"/>
        <c:auto val="1"/>
        <c:lblAlgn val="ctr"/>
        <c:lblOffset val="100"/>
        <c:noMultiLvlLbl val="0"/>
      </c:catAx>
      <c:valAx>
        <c:axId val="258386176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22984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1 квартал 2019 г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1809.8</c:v>
                </c:pt>
                <c:pt idx="1">
                  <c:v>1708.5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1 квартал 2019 г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243.4</c:v>
                </c:pt>
                <c:pt idx="1">
                  <c:v>317.8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13747054202671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11351,3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1 квартал 2019 г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2367.4</c:v>
                </c:pt>
                <c:pt idx="1">
                  <c:v>2650.7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и иные межбюджетные трансферты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770620581304006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 1 квартал 2018 г</c:v>
                </c:pt>
                <c:pt idx="1">
                  <c:v>  1 квартал 2019 г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5.7</c:v>
                </c:pt>
                <c:pt idx="1">
                  <c:v>206.2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0353664"/>
        <c:axId val="258383872"/>
        <c:axId val="0"/>
      </c:bar3DChart>
      <c:catAx>
        <c:axId val="170353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58383872"/>
        <c:crosses val="autoZero"/>
        <c:auto val="1"/>
        <c:lblAlgn val="ctr"/>
        <c:lblOffset val="100"/>
        <c:noMultiLvlLbl val="0"/>
      </c:catAx>
      <c:valAx>
        <c:axId val="25838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03536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 квартал 2019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2019</c:v>
                </c:pt>
              </c:strCache>
            </c:strRef>
          </c:tx>
          <c:explosion val="25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 налоги от выручки от реализации товаров</a:t>
                    </a:r>
                    <a:r>
                      <a:rPr lang="ru-RU" baseline="0" dirty="0" smtClean="0"/>
                      <a:t> (работ, услуг)</a:t>
                    </a:r>
                    <a:r>
                      <a:rPr lang="ru-RU" dirty="0" smtClean="0"/>
                      <a:t>  7,3%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</c:v>
                </c:pt>
                <c:pt idx="1">
                  <c:v>0.10100000000000001</c:v>
                </c:pt>
                <c:pt idx="2">
                  <c:v>0.219</c:v>
                </c:pt>
                <c:pt idx="3">
                  <c:v>0.157</c:v>
                </c:pt>
                <c:pt idx="4">
                  <c:v>7.2999999999999995E-2</c:v>
                </c:pt>
                <c:pt idx="5">
                  <c:v>4.2000000000000003E-2</c:v>
                </c:pt>
                <c:pt idx="6" formatCode="0.0%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1 квартал 2018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04106280193237E-2"/>
          <c:y val="0.23241345029239768"/>
          <c:w val="0.80751207729468599"/>
          <c:h val="0.6693771929824561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2018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0.11555471014492753"/>
                  <c:y val="-0.2064929824561404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собственность
</a:t>
                    </a:r>
                    <a:r>
                      <a:rPr lang="ru-RU" dirty="0" smtClean="0"/>
                      <a:t>18,8%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Другие</a:t>
                    </a:r>
                    <a:r>
                      <a:rPr lang="ru-RU" baseline="0" dirty="0" smtClean="0"/>
                      <a:t> налоги от выручки от реализации товаров (работ, услуг)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,9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delete val="1"/>
            </c:dLbl>
            <c:numFmt formatCode="0.0%" sourceLinked="0"/>
            <c:txPr>
              <a:bodyPr/>
              <a:lstStyle/>
              <a:p>
                <a:pPr>
                  <a:defRPr sz="7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Лист1!$A$2:$A$8</c:f>
              <c:strCache>
                <c:ptCount val="7"/>
                <c:pt idx="0">
                  <c:v>Подоходный налог</c:v>
                </c:pt>
                <c:pt idx="1">
                  <c:v>Налоги на собственность</c:v>
                </c:pt>
                <c:pt idx="2">
                  <c:v>НДС</c:v>
                </c:pt>
                <c:pt idx="3">
                  <c:v>Неналоговые доходы</c:v>
                </c:pt>
                <c:pt idx="4">
                  <c:v>Другие налоги от выручки от реализации товаров (работ, услуг)</c:v>
                </c:pt>
                <c:pt idx="5">
                  <c:v>Налог на прибыль</c:v>
                </c:pt>
                <c:pt idx="6">
                  <c:v>Прочие  налоговые доходы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0.42899999999999999</c:v>
                </c:pt>
                <c:pt idx="1">
                  <c:v>0.188</c:v>
                </c:pt>
                <c:pt idx="2">
                  <c:v>0.192</c:v>
                </c:pt>
                <c:pt idx="3" formatCode="0.0%">
                  <c:v>0.11899999999999999</c:v>
                </c:pt>
                <c:pt idx="4">
                  <c:v>6.9000000000000006E-2</c:v>
                </c:pt>
                <c:pt idx="5">
                  <c:v>0</c:v>
                </c:pt>
                <c:pt idx="6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4069942049449699E-2"/>
          <c:y val="6.1808930952116432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79402288634597"/>
          <c:y val="1.3640891752768211E-2"/>
          <c:w val="0.70455472896173932"/>
          <c:h val="0.945229099780448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-9.3815309829306179E-2"/>
                  <c:y val="-7.887690946499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262608641774847"/>
                  <c:y val="1.5620059309649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914288349512527E-2"/>
                  <c:y val="-2.2354604317011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585665212825814E-2"/>
                  <c:y val="-6.1508940080869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2787629331507974E-3"/>
                  <c:y val="-6.1575470720012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4219493774196029"/>
                  <c:y val="-4.694937741960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Социальная политика</c:v>
                </c:pt>
                <c:pt idx="4">
                  <c:v>Физическая культура, спорт, СМИ</c:v>
                </c:pt>
                <c:pt idx="5">
                  <c:v>Национальная экономика</c:v>
                </c:pt>
                <c:pt idx="6">
                  <c:v>Расходы по другим разделам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2700.5</c:v>
                </c:pt>
                <c:pt idx="1">
                  <c:v>1108.5</c:v>
                </c:pt>
                <c:pt idx="2">
                  <c:v>312</c:v>
                </c:pt>
                <c:pt idx="3">
                  <c:v>298.39999999999998</c:v>
                </c:pt>
                <c:pt idx="4">
                  <c:v>373.6</c:v>
                </c:pt>
                <c:pt idx="5">
                  <c:v>167.5</c:v>
                </c:pt>
                <c:pt idx="6">
                  <c:v>568.79999999999995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995867335495218E-2"/>
          <c:y val="0.62156605616132488"/>
          <c:w val="0.96338588641666079"/>
          <c:h val="0.36968968952637143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746565686220542"/>
          <c:y val="2.4449193145206088E-2"/>
          <c:w val="0.86583278286451737"/>
          <c:h val="0.542796420392607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0.48099999999999998</c:v>
                </c:pt>
                <c:pt idx="1">
                  <c:v>0.48799999999999999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-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563894138730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0.193</c:v>
                </c:pt>
                <c:pt idx="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37072851489629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5.8999999999999997E-2</c:v>
                </c:pt>
                <c:pt idx="1">
                  <c:v>5.6000000000000001E-2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19316562383406E-2"/>
                  <c:y val="2.7903360740934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64487421787555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0.06</c:v>
                </c:pt>
                <c:pt idx="1">
                  <c:v>5.3999999999999999E-2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культура, спорт, СМИ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28224371089382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846539997675798E-2"/>
                  <c:y val="3.863542256437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7.0999999999999994E-2</c:v>
                </c:pt>
                <c:pt idx="1">
                  <c:v>6.8000000000000005E-2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46731132681332E-2"/>
                  <c:y val="2.1464123646872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19316562383406E-2"/>
                  <c:y val="2.5756948376247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Лист1!$G$2:$G$3</c:f>
              <c:numCache>
                <c:formatCode>0.0%</c:formatCode>
                <c:ptCount val="2"/>
                <c:pt idx="0">
                  <c:v>3.1E-2</c:v>
                </c:pt>
                <c:pt idx="1">
                  <c:v>0.03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Расходы по другим разделам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128974843575111E-2"/>
                  <c:y val="2.361053601156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120876835660594E-2"/>
                  <c:y val="4.2928247293745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 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Лист1!$H$2:$H$3</c:f>
              <c:numCache>
                <c:formatCode>0.0%</c:formatCode>
                <c:ptCount val="2"/>
                <c:pt idx="0">
                  <c:v>0.105</c:v>
                </c:pt>
                <c:pt idx="1">
                  <c:v>0.104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3557248"/>
        <c:axId val="170397056"/>
        <c:axId val="0"/>
      </c:bar3DChart>
      <c:catAx>
        <c:axId val="253557248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70397056"/>
        <c:crosses val="autoZero"/>
        <c:auto val="1"/>
        <c:lblAlgn val="ctr"/>
        <c:lblOffset val="100"/>
        <c:noMultiLvlLbl val="0"/>
      </c:catAx>
      <c:valAx>
        <c:axId val="170397056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35572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1669120840137735E-2"/>
          <c:y val="0.62356541064924753"/>
          <c:w val="0.83803334311944566"/>
          <c:h val="0.36468999552126552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7.0483330135035507E-2"/>
          <c:y val="2.927681372009976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67999698839707"/>
          <c:y val="2.8873834399629622E-2"/>
          <c:w val="0.61140692221937021"/>
          <c:h val="0.810074934446474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7"/>
          <c:dLbls>
            <c:dLbl>
              <c:idx val="0"/>
              <c:layout>
                <c:manualLayout>
                  <c:x val="-3.9340440593836679E-2"/>
                  <c:y val="0.12324233914278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146387775095693E-2"/>
                  <c:y val="4.983881514675674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389607766262887E-2"/>
                  <c:y val="1.7045798671717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027262351933346E-3"/>
                  <c:y val="-7.1875338974090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02485582410035E-2"/>
                  <c:y val="-1.81183682980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97733764348769E-2"/>
                  <c:y val="-6.4365140295698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7927506262744995E-2"/>
                  <c:y val="-3.11214379348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Оплата труда</c:v>
                </c:pt>
                <c:pt idx="1">
                  <c:v>Лекарственные средства, продукты питания, оплата коммунальных услуг, трансферты населению</c:v>
                </c:pt>
                <c:pt idx="2">
                  <c:v>Субсидии</c:v>
                </c:pt>
                <c:pt idx="3">
                  <c:v>Капитальные расходы</c:v>
                </c:pt>
                <c:pt idx="4">
                  <c:v>Иные расходы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3748.9</c:v>
                </c:pt>
                <c:pt idx="1">
                  <c:v>1221</c:v>
                </c:pt>
                <c:pt idx="2">
                  <c:v>159.19999999999999</c:v>
                </c:pt>
                <c:pt idx="3">
                  <c:v>156.30000000000001</c:v>
                </c:pt>
                <c:pt idx="4">
                  <c:v>243.9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535974423411173E-2"/>
          <c:y val="0.63216405165443312"/>
          <c:w val="0.90838110899555236"/>
          <c:h val="0.3613173356448496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72478251864126"/>
          <c:y val="2.659557027810406E-2"/>
          <c:w val="0.86583278286451737"/>
          <c:h val="0.5277715338397964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Оплата труда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84418366818560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06510200911350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0.67</c:v>
                </c:pt>
                <c:pt idx="1">
                  <c:v>0.67800000000000005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Лекарственные средства, продукты питания, оплата коммунальных услуг, трансферты населению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75346934548468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50693869096935E-2"/>
                  <c:y val="-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0.23</c:v>
                </c:pt>
                <c:pt idx="1">
                  <c:v>0.22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1953060273405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7514466393952E-2"/>
                  <c:y val="1.287847418812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Лист1!$D$2:$D$3</c:f>
              <c:numCache>
                <c:formatCode>0.0%</c:formatCode>
                <c:ptCount val="2"/>
                <c:pt idx="0">
                  <c:v>4.5999999999999999E-2</c:v>
                </c:pt>
                <c:pt idx="1">
                  <c:v>2.9000000000000001E-2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963714270919635E-2"/>
                  <c:y val="-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19328332125103E-2"/>
                  <c:y val="6.4392370940618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Лист1!$E$2:$E$3</c:f>
              <c:numCache>
                <c:formatCode>0.0%</c:formatCode>
                <c:ptCount val="2"/>
                <c:pt idx="0">
                  <c:v>7.0000000000000001E-3</c:v>
                </c:pt>
                <c:pt idx="1">
                  <c:v>2.8000000000000001E-2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39061205468106E-2"/>
                  <c:y val="2.1464123646872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981857135459817E-2"/>
                  <c:y val="-1.0732061823436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за 1 квартал 2018 года</c:v>
                </c:pt>
                <c:pt idx="1">
                  <c:v>за 1 квартал 2019 года</c:v>
                </c:pt>
              </c:strCache>
            </c:strRef>
          </c:cat>
          <c:val>
            <c:numRef>
              <c:f>Лист1!$F$2:$F$3</c:f>
              <c:numCache>
                <c:formatCode>0.0%</c:formatCode>
                <c:ptCount val="2"/>
                <c:pt idx="0">
                  <c:v>4.7E-2</c:v>
                </c:pt>
                <c:pt idx="1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4411776"/>
        <c:axId val="258375680"/>
        <c:axId val="0"/>
      </c:bar3DChart>
      <c:catAx>
        <c:axId val="254411776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8375680"/>
        <c:crosses val="autoZero"/>
        <c:auto val="1"/>
        <c:lblAlgn val="ctr"/>
        <c:lblOffset val="100"/>
        <c:noMultiLvlLbl val="0"/>
      </c:catAx>
      <c:valAx>
        <c:axId val="258375680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4411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689158618993367E-2"/>
          <c:y val="0.62356541064924753"/>
          <c:w val="0.82180161622307379"/>
          <c:h val="0.35206097839221884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2536" y="0"/>
            <a:ext cx="2940846" cy="495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670DF-1E3E-40E9-AC43-762337EA4832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658" y="4705469"/>
            <a:ext cx="5427661" cy="445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2536" y="9409356"/>
            <a:ext cx="2940846" cy="495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C7824-C734-4090-833C-84EFC7785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10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228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2C7824-C734-4090-833C-84EFC7785DC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99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297A58-8C0B-452B-BE42-2539E637C5CC}" type="datetimeFigureOut">
              <a:rPr lang="ru-RU" smtClean="0"/>
              <a:t>29.04.2019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5511D2-61FA-4636-892B-ADD9264875A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Microsoft_Excel5.xlsx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052736"/>
            <a:ext cx="67687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БЮЛЛЕТЕНЬ</a:t>
            </a:r>
          </a:p>
          <a:p>
            <a:pPr algn="ctr"/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КРУГЛЯНСКОГО РАЙОНА</a:t>
            </a:r>
            <a:endParaRPr lang="ru-RU" sz="4000" b="1" i="1" cap="none" spc="50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 апреля</a:t>
            </a:r>
            <a:r>
              <a:rPr lang="en-US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ru-RU" sz="4000" b="1" i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b="1" i="1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ГОДА </a:t>
            </a:r>
          </a:p>
          <a:p>
            <a:pPr algn="ctr"/>
            <a:endParaRPr lang="ru-RU" sz="4000" b="1" i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38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071068"/>
              </p:ext>
            </p:extLst>
          </p:nvPr>
        </p:nvGraphicFramePr>
        <p:xfrm>
          <a:off x="139691" y="1124742"/>
          <a:ext cx="8857233" cy="531878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44027"/>
                <a:gridCol w="1234170"/>
                <a:gridCol w="1161571"/>
                <a:gridCol w="660493"/>
                <a:gridCol w="1009266"/>
                <a:gridCol w="1088973"/>
                <a:gridCol w="638065"/>
                <a:gridCol w="1176891"/>
                <a:gridCol w="943777"/>
              </a:tblGrid>
              <a:tr h="748491">
                <a:tc rowSpan="2"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(-);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1671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smtClean="0">
                          <a:latin typeface="Times New Roman" pitchFamily="18" charset="0"/>
                          <a:cs typeface="Times New Roman" pitchFamily="18" charset="0"/>
                        </a:rPr>
                        <a:t>апреля 2015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24623,3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4165,5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24623,3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4984,3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-818,8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апреля 2016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23515,7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3928,9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21902,0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4611,1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1613,7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-682,2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апреля 2017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21240,0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4422,1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20910,0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5323,6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-901,5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апреля 2018 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21665,8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4426,3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20,4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21335,8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5023,9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-597,6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757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1 апреля 2019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23799,1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4883,2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23469,1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5529,3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-646,1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291562"/>
            <a:ext cx="3816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84368" y="720413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63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 за 1 квартал 2018 год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1 квартал 201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899427"/>
            <a:ext cx="980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19463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8147275"/>
              </p:ext>
            </p:extLst>
          </p:nvPr>
        </p:nvGraphicFramePr>
        <p:xfrm>
          <a:off x="365125" y="1600200"/>
          <a:ext cx="404177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84368" y="899426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9149569"/>
              </p:ext>
            </p:extLst>
          </p:nvPr>
        </p:nvGraphicFramePr>
        <p:xfrm>
          <a:off x="4643438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14448349"/>
              </p:ext>
            </p:extLst>
          </p:nvPr>
        </p:nvGraphicFramePr>
        <p:xfrm>
          <a:off x="395287" y="981074"/>
          <a:ext cx="4140000" cy="34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5576" y="116632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собственных доходов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за  1 квартал 2018 года и  1 квартал 2019 года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366967"/>
              </p:ext>
            </p:extLst>
          </p:nvPr>
        </p:nvGraphicFramePr>
        <p:xfrm>
          <a:off x="207963" y="4573413"/>
          <a:ext cx="8909050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" name="Лист" r:id="rId6" imgW="7610651" imgH="1914610" progId="Excel.Sheet.12">
                  <p:embed/>
                </p:oleObj>
              </mc:Choice>
              <mc:Fallback>
                <p:oleObj name="Лист" r:id="rId6" imgW="7610651" imgH="19146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7963" y="4573413"/>
                        <a:ext cx="8909050" cy="223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708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987437206"/>
              </p:ext>
            </p:extLst>
          </p:nvPr>
        </p:nvGraphicFramePr>
        <p:xfrm>
          <a:off x="179512" y="832542"/>
          <a:ext cx="3816424" cy="588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65774452"/>
              </p:ext>
            </p:extLst>
          </p:nvPr>
        </p:nvGraphicFramePr>
        <p:xfrm>
          <a:off x="3779912" y="824518"/>
          <a:ext cx="5231904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617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6632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 по экономической классификации расходов бюджета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98062383"/>
              </p:ext>
            </p:extLst>
          </p:nvPr>
        </p:nvGraphicFramePr>
        <p:xfrm>
          <a:off x="107504" y="824518"/>
          <a:ext cx="4356484" cy="584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9211773"/>
              </p:ext>
            </p:extLst>
          </p:nvPr>
        </p:nvGraphicFramePr>
        <p:xfrm>
          <a:off x="4067944" y="824518"/>
          <a:ext cx="4943872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70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8640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Долговые обязательства органов местного управления и самоуправления по бюджету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Круглянского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4860866"/>
              </p:ext>
            </p:extLst>
          </p:nvPr>
        </p:nvGraphicFramePr>
        <p:xfrm>
          <a:off x="273864" y="1556792"/>
          <a:ext cx="8641208" cy="489222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46008"/>
                <a:gridCol w="1800200"/>
                <a:gridCol w="1800200"/>
                <a:gridCol w="1894800"/>
              </a:tblGrid>
              <a:tr h="657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Долговые обязательства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апреля 2017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апреля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 апреля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Ценные бумаги,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размещенные местными исполнительными и распорядительными органами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Гарантии местных исполнительных и распорядительных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органов, предъявленные к исполнению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594,2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330,0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7074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 органов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907,5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247,5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2710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Долг,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гарантированный органами местного управления и самоуправления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7204,5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5514,2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243,9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967815" y="1150399"/>
            <a:ext cx="962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29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3744</TotalTime>
  <Words>342</Words>
  <Application>Microsoft Office PowerPoint</Application>
  <PresentationFormat>Экран (4:3)</PresentationFormat>
  <Paragraphs>141</Paragraphs>
  <Slides>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Исполнительная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Финотдел Могилевского горисполкома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Соболькова Ирина</dc:creator>
  <cp:lastModifiedBy>Бугаева Ирина</cp:lastModifiedBy>
  <cp:revision>467</cp:revision>
  <cp:lastPrinted>2018-07-25T05:08:44Z</cp:lastPrinted>
  <dcterms:created xsi:type="dcterms:W3CDTF">2015-09-28T07:55:24Z</dcterms:created>
  <dcterms:modified xsi:type="dcterms:W3CDTF">2019-04-29T12:28:20Z</dcterms:modified>
</cp:coreProperties>
</file>